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3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4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  <p:sldMasterId id="2147483705" r:id="rId3"/>
    <p:sldMasterId id="2147483728" r:id="rId4"/>
    <p:sldMasterId id="2147483751" r:id="rId5"/>
  </p:sldMasterIdLst>
  <p:notesMasterIdLst>
    <p:notesMasterId r:id="rId20"/>
  </p:notesMasterIdLst>
  <p:sldIdLst>
    <p:sldId id="263" r:id="rId6"/>
    <p:sldId id="265" r:id="rId7"/>
    <p:sldId id="278" r:id="rId8"/>
    <p:sldId id="267" r:id="rId9"/>
    <p:sldId id="273" r:id="rId10"/>
    <p:sldId id="274" r:id="rId11"/>
    <p:sldId id="270" r:id="rId12"/>
    <p:sldId id="272" r:id="rId13"/>
    <p:sldId id="279" r:id="rId14"/>
    <p:sldId id="285" r:id="rId15"/>
    <p:sldId id="289" r:id="rId16"/>
    <p:sldId id="290" r:id="rId17"/>
    <p:sldId id="287" r:id="rId18"/>
    <p:sldId id="275" r:id="rId19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E8B9"/>
    <a:srgbClr val="2CB8AE"/>
    <a:srgbClr val="5CBE7A"/>
    <a:srgbClr val="24A8C2"/>
    <a:srgbClr val="82C6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65" autoAdjust="0"/>
  </p:normalViewPr>
  <p:slideViewPr>
    <p:cSldViewPr snapToGrid="0">
      <p:cViewPr varScale="1">
        <p:scale>
          <a:sx n="83" d="100"/>
          <a:sy n="83" d="100"/>
        </p:scale>
        <p:origin x="6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461C3-EC65-454C-9FD5-78B132E14679}" type="datetimeFigureOut">
              <a:rPr lang="bg-BG" smtClean="0"/>
              <a:t>8.6.2023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096C3-6197-48FA-BBEE-0E174127BC9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629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096C3-6197-48FA-BBEE-0E174127BC95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73990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1" y="0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0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94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8" y="1134290"/>
            <a:ext cx="6485762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83054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56628" y="317863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A58BB02-24D8-4FF8-B8D7-6E62ED53DC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61234" y="2462348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12336F41-52B8-4A92-8ECC-010E63E63C6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56628" y="4606833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091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8B385D46-BB81-40F4-97C1-95575D4C9F0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22980" y="2966968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EAA121-572C-4C83-A24E-989B72B92A1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802736" y="1678845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7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7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7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7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5BECEA9-B7DA-4E09-9E80-B8B80B8E97C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24191" y="390720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7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7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7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7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0108D6E-0789-4A3A-806C-951F2E7E421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29202" y="1649808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FB68D23-CA73-40EF-B39D-027E16880D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23009" y="4236450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30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30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0CADDCB3-9ED0-4A68-830A-6B58177892A2}"/>
              </a:ext>
            </a:extLst>
          </p:cNvPr>
          <p:cNvSpPr/>
          <p:nvPr userDrawn="1"/>
        </p:nvSpPr>
        <p:spPr>
          <a:xfrm rot="2700000">
            <a:off x="708614" y="1522791"/>
            <a:ext cx="2508249" cy="2508248"/>
          </a:xfrm>
          <a:custGeom>
            <a:avLst/>
            <a:gdLst/>
            <a:ahLst/>
            <a:cxnLst/>
            <a:rect l="l" t="t" r="r" b="b"/>
            <a:pathLst>
              <a:path w="1810298" h="1810298">
                <a:moveTo>
                  <a:pt x="55366" y="55366"/>
                </a:moveTo>
                <a:cubicBezTo>
                  <a:pt x="89574" y="21158"/>
                  <a:pt x="136832" y="0"/>
                  <a:pt x="189031" y="0"/>
                </a:cubicBezTo>
                <a:lnTo>
                  <a:pt x="925364" y="0"/>
                </a:lnTo>
                <a:lnTo>
                  <a:pt x="925364" y="765189"/>
                </a:lnTo>
                <a:cubicBezTo>
                  <a:pt x="925364" y="824772"/>
                  <a:pt x="973666" y="873074"/>
                  <a:pt x="1033249" y="873074"/>
                </a:cubicBezTo>
                <a:lnTo>
                  <a:pt x="1810298" y="873074"/>
                </a:lnTo>
                <a:lnTo>
                  <a:pt x="1810298" y="1621267"/>
                </a:lnTo>
                <a:cubicBezTo>
                  <a:pt x="1810298" y="1725666"/>
                  <a:pt x="1725666" y="1810298"/>
                  <a:pt x="1621267" y="1810298"/>
                </a:cubicBezTo>
                <a:lnTo>
                  <a:pt x="189031" y="1810298"/>
                </a:lnTo>
                <a:cubicBezTo>
                  <a:pt x="84632" y="1810298"/>
                  <a:pt x="0" y="1725666"/>
                  <a:pt x="0" y="1621267"/>
                </a:cubicBezTo>
                <a:lnTo>
                  <a:pt x="0" y="189031"/>
                </a:lnTo>
                <a:cubicBezTo>
                  <a:pt x="0" y="136832"/>
                  <a:pt x="21158" y="89574"/>
                  <a:pt x="55366" y="55366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944DC42C-15BC-4390-BEC2-ED222CEABEC9}"/>
              </a:ext>
            </a:extLst>
          </p:cNvPr>
          <p:cNvSpPr/>
          <p:nvPr userDrawn="1"/>
        </p:nvSpPr>
        <p:spPr>
          <a:xfrm rot="13500000">
            <a:off x="6592568" y="2159156"/>
            <a:ext cx="1270204" cy="1270204"/>
          </a:xfrm>
          <a:custGeom>
            <a:avLst/>
            <a:gdLst/>
            <a:ahLst/>
            <a:cxnLst/>
            <a:rect l="l" t="t" r="r" b="b"/>
            <a:pathLst>
              <a:path w="1810298" h="1810298">
                <a:moveTo>
                  <a:pt x="55366" y="55366"/>
                </a:moveTo>
                <a:cubicBezTo>
                  <a:pt x="89574" y="21158"/>
                  <a:pt x="136832" y="0"/>
                  <a:pt x="189031" y="0"/>
                </a:cubicBezTo>
                <a:lnTo>
                  <a:pt x="925364" y="0"/>
                </a:lnTo>
                <a:lnTo>
                  <a:pt x="925364" y="765189"/>
                </a:lnTo>
                <a:cubicBezTo>
                  <a:pt x="925364" y="824772"/>
                  <a:pt x="973666" y="873074"/>
                  <a:pt x="1033249" y="873074"/>
                </a:cubicBezTo>
                <a:lnTo>
                  <a:pt x="1810298" y="873074"/>
                </a:lnTo>
                <a:lnTo>
                  <a:pt x="1810298" y="1621267"/>
                </a:lnTo>
                <a:cubicBezTo>
                  <a:pt x="1810298" y="1725666"/>
                  <a:pt x="1725666" y="1810298"/>
                  <a:pt x="1621267" y="1810298"/>
                </a:cubicBezTo>
                <a:lnTo>
                  <a:pt x="189031" y="1810298"/>
                </a:lnTo>
                <a:cubicBezTo>
                  <a:pt x="84632" y="1810298"/>
                  <a:pt x="0" y="1725666"/>
                  <a:pt x="0" y="1621267"/>
                </a:cubicBezTo>
                <a:lnTo>
                  <a:pt x="0" y="189031"/>
                </a:lnTo>
                <a:cubicBezTo>
                  <a:pt x="0" y="136832"/>
                  <a:pt x="21158" y="89574"/>
                  <a:pt x="55366" y="55366"/>
                </a:cubicBez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32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FBE557-295B-4632-B904-9365A6E29041}"/>
              </a:ext>
            </a:extLst>
          </p:cNvPr>
          <p:cNvSpPr/>
          <p:nvPr userDrawn="1"/>
        </p:nvSpPr>
        <p:spPr>
          <a:xfrm>
            <a:off x="0" y="0"/>
            <a:ext cx="12192000" cy="4249783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8E82665-E472-4E88-9084-FB20D5F0256C}"/>
              </a:ext>
            </a:extLst>
          </p:cNvPr>
          <p:cNvGrpSpPr/>
          <p:nvPr userDrawn="1"/>
        </p:nvGrpSpPr>
        <p:grpSpPr>
          <a:xfrm>
            <a:off x="6357379" y="701878"/>
            <a:ext cx="5179940" cy="2846026"/>
            <a:chOff x="-548507" y="477868"/>
            <a:chExt cx="11570449" cy="63571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3BC747A-A889-4697-8DCD-13A2C5D59B28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DDEFE8F-DD5C-42E9-9ECC-65A30A74CEF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3F96301-10EB-4083-AB6C-64D3D83E7207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19AB814-BA72-457F-AA93-B2CF4B75C3F3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CBA6135-FA6C-4F0F-94BA-07AC3F34A77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503CD12-E0FF-4ABB-875F-A8875376DE59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B37E77B2-34E7-4DE2-A129-D0B85E0999D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BA41B13D-38AE-4850-8C86-61B5E1F034C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2E9E116-BC0D-48E3-95EF-A66620780A3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CA5A932C-A798-40A8-935D-EDF4929791F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5603615-B258-499E-82ED-F3F8D1387F0A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28BDDCD-4841-4408-AF6B-2CABE1888B2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53321" y="861723"/>
            <a:ext cx="3814976" cy="2298759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993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016879" y="2590782"/>
            <a:ext cx="6444000" cy="367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124879" y="2698782"/>
            <a:ext cx="6228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33267" y="1901754"/>
            <a:ext cx="5088565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cxnSp>
        <p:nvCxnSpPr>
          <p:cNvPr id="6" name="Straight Connector 5"/>
          <p:cNvCxnSpPr>
            <a:cxnSpLocks/>
          </p:cNvCxnSpPr>
          <p:nvPr userDrawn="1"/>
        </p:nvCxnSpPr>
        <p:spPr>
          <a:xfrm>
            <a:off x="3377549" y="5251269"/>
            <a:ext cx="0" cy="160673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  <a:endCxn id="7" idx="0"/>
          </p:cNvCxnSpPr>
          <p:nvPr userDrawn="1"/>
        </p:nvCxnSpPr>
        <p:spPr>
          <a:xfrm>
            <a:off x="8238879" y="0"/>
            <a:ext cx="0" cy="2590782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02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682029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69741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682029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9741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569741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682029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Frame 1">
            <a:extLst>
              <a:ext uri="{FF2B5EF4-FFF2-40B4-BE49-F238E27FC236}">
                <a16:creationId xmlns:a16="http://schemas.microsoft.com/office/drawing/2014/main" id="{0ADF64C9-A222-4452-81CD-D0F743103159}"/>
              </a:ext>
            </a:extLst>
          </p:cNvPr>
          <p:cNvSpPr/>
          <p:nvPr userDrawn="1"/>
        </p:nvSpPr>
        <p:spPr>
          <a:xfrm>
            <a:off x="5377561" y="548680"/>
            <a:ext cx="4416491" cy="5760640"/>
          </a:xfrm>
          <a:prstGeom prst="frame">
            <a:avLst>
              <a:gd name="adj1" fmla="val 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61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29151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1768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611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2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83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33805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066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1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4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614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174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4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6" y="618676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217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382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0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573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29" y="4603539"/>
            <a:ext cx="11654798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4219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0" y="0"/>
            <a:ext cx="378089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1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2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27" y="3377149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78" y="359519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6" y="5741793"/>
            <a:ext cx="715838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7" y="361111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18" y="824946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5" y="38883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6" y="3716895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6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45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2689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19355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83A3AAE-567A-4919-A141-AA819798022A}"/>
              </a:ext>
            </a:extLst>
          </p:cNvPr>
          <p:cNvSpPr/>
          <p:nvPr userDrawn="1"/>
        </p:nvSpPr>
        <p:spPr>
          <a:xfrm>
            <a:off x="323529" y="301408"/>
            <a:ext cx="11573197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D1B8184-765A-43B2-AD8A-E56B22A5E8C2}"/>
              </a:ext>
            </a:extLst>
          </p:cNvPr>
          <p:cNvSpPr/>
          <p:nvPr/>
        </p:nvSpPr>
        <p:spPr>
          <a:xfrm flipH="1">
            <a:off x="9647495" y="300218"/>
            <a:ext cx="2249231" cy="763537"/>
          </a:xfrm>
          <a:custGeom>
            <a:avLst/>
            <a:gdLst>
              <a:gd name="connsiteX0" fmla="*/ 1079499 w 2036992"/>
              <a:gd name="connsiteY0" fmla="*/ 533143 h 690412"/>
              <a:gd name="connsiteX1" fmla="*/ 954941 w 2036992"/>
              <a:gd name="connsiteY1" fmla="*/ 533143 h 690412"/>
              <a:gd name="connsiteX2" fmla="*/ 954941 w 2036992"/>
              <a:gd name="connsiteY2" fmla="*/ 657700 h 690412"/>
              <a:gd name="connsiteX3" fmla="*/ 1079499 w 2036992"/>
              <a:gd name="connsiteY3" fmla="*/ 657700 h 690412"/>
              <a:gd name="connsiteX4" fmla="*/ 1221670 w 2036992"/>
              <a:gd name="connsiteY4" fmla="*/ 533143 h 690412"/>
              <a:gd name="connsiteX5" fmla="*/ 1097112 w 2036992"/>
              <a:gd name="connsiteY5" fmla="*/ 533143 h 690412"/>
              <a:gd name="connsiteX6" fmla="*/ 1097112 w 2036992"/>
              <a:gd name="connsiteY6" fmla="*/ 657700 h 690412"/>
              <a:gd name="connsiteX7" fmla="*/ 1221670 w 2036992"/>
              <a:gd name="connsiteY7" fmla="*/ 657700 h 690412"/>
              <a:gd name="connsiteX8" fmla="*/ 1079499 w 2036992"/>
              <a:gd name="connsiteY8" fmla="*/ 384366 h 690412"/>
              <a:gd name="connsiteX9" fmla="*/ 954941 w 2036992"/>
              <a:gd name="connsiteY9" fmla="*/ 384366 h 690412"/>
              <a:gd name="connsiteX10" fmla="*/ 954941 w 2036992"/>
              <a:gd name="connsiteY10" fmla="*/ 508923 h 690412"/>
              <a:gd name="connsiteX11" fmla="*/ 1079499 w 2036992"/>
              <a:gd name="connsiteY11" fmla="*/ 508923 h 690412"/>
              <a:gd name="connsiteX12" fmla="*/ 1221670 w 2036992"/>
              <a:gd name="connsiteY12" fmla="*/ 384366 h 690412"/>
              <a:gd name="connsiteX13" fmla="*/ 1097112 w 2036992"/>
              <a:gd name="connsiteY13" fmla="*/ 384366 h 690412"/>
              <a:gd name="connsiteX14" fmla="*/ 1097112 w 2036992"/>
              <a:gd name="connsiteY14" fmla="*/ 508923 h 690412"/>
              <a:gd name="connsiteX15" fmla="*/ 1221670 w 2036992"/>
              <a:gd name="connsiteY15" fmla="*/ 508923 h 690412"/>
              <a:gd name="connsiteX16" fmla="*/ 1426032 w 2036992"/>
              <a:gd name="connsiteY16" fmla="*/ 153074 h 690412"/>
              <a:gd name="connsiteX17" fmla="*/ 1700842 w 2036992"/>
              <a:gd name="connsiteY17" fmla="*/ 377058 h 690412"/>
              <a:gd name="connsiteX18" fmla="*/ 1634751 w 2036992"/>
              <a:gd name="connsiteY18" fmla="*/ 379368 h 690412"/>
              <a:gd name="connsiteX19" fmla="*/ 1586252 w 2036992"/>
              <a:gd name="connsiteY19" fmla="*/ 425522 h 690412"/>
              <a:gd name="connsiteX20" fmla="*/ 1342825 w 2036992"/>
              <a:gd name="connsiteY20" fmla="*/ 216444 h 690412"/>
              <a:gd name="connsiteX21" fmla="*/ 1090822 w 2036992"/>
              <a:gd name="connsiteY21" fmla="*/ 0 h 690412"/>
              <a:gd name="connsiteX22" fmla="*/ 834158 w 2036992"/>
              <a:gd name="connsiteY22" fmla="*/ 7549 h 690412"/>
              <a:gd name="connsiteX23" fmla="*/ 0 w 2036992"/>
              <a:gd name="connsiteY23" fmla="*/ 675629 h 690412"/>
              <a:gd name="connsiteX24" fmla="*/ 252889 w 2036992"/>
              <a:gd name="connsiteY24" fmla="*/ 679403 h 690412"/>
              <a:gd name="connsiteX25" fmla="*/ 1094597 w 2036992"/>
              <a:gd name="connsiteY25" fmla="*/ 45293 h 690412"/>
              <a:gd name="connsiteX26" fmla="*/ 1577055 w 2036992"/>
              <a:gd name="connsiteY26" fmla="*/ 434274 h 690412"/>
              <a:gd name="connsiteX27" fmla="*/ 1309741 w 2036992"/>
              <a:gd name="connsiteY27" fmla="*/ 688665 h 690412"/>
              <a:gd name="connsiteX28" fmla="*/ 1408273 w 2036992"/>
              <a:gd name="connsiteY28" fmla="*/ 690412 h 690412"/>
              <a:gd name="connsiteX29" fmla="*/ 1638798 w 2036992"/>
              <a:gd name="connsiteY29" fmla="*/ 484055 h 690412"/>
              <a:gd name="connsiteX30" fmla="*/ 1698512 w 2036992"/>
              <a:gd name="connsiteY30" fmla="*/ 532199 h 690412"/>
              <a:gd name="connsiteX31" fmla="*/ 1706061 w 2036992"/>
              <a:gd name="connsiteY31" fmla="*/ 528425 h 690412"/>
              <a:gd name="connsiteX32" fmla="*/ 1646439 w 2036992"/>
              <a:gd name="connsiteY32" fmla="*/ 477215 h 690412"/>
              <a:gd name="connsiteX33" fmla="*/ 1736225 w 2036992"/>
              <a:gd name="connsiteY33" fmla="*/ 396842 h 690412"/>
              <a:gd name="connsiteX34" fmla="*/ 2036992 w 2036992"/>
              <a:gd name="connsiteY34" fmla="*/ 689498 h 690412"/>
              <a:gd name="connsiteX35" fmla="*/ 2029318 w 2036992"/>
              <a:gd name="connsiteY35" fmla="*/ 677134 h 690412"/>
              <a:gd name="connsiteX36" fmla="*/ 1734754 w 2036992"/>
              <a:gd name="connsiteY36" fmla="*/ 375873 h 690412"/>
              <a:gd name="connsiteX37" fmla="*/ 1705786 w 2036992"/>
              <a:gd name="connsiteY37" fmla="*/ 376885 h 690412"/>
              <a:gd name="connsiteX38" fmla="*/ 1706061 w 2036992"/>
              <a:gd name="connsiteY38" fmla="*/ 376746 h 690412"/>
              <a:gd name="connsiteX39" fmla="*/ 1424304 w 2036992"/>
              <a:gd name="connsiteY39" fmla="*/ 132105 h 690412"/>
              <a:gd name="connsiteX40" fmla="*/ 1306761 w 2036992"/>
              <a:gd name="connsiteY40" fmla="*/ 135600 h 690412"/>
              <a:gd name="connsiteX41" fmla="*/ 1276873 w 2036992"/>
              <a:gd name="connsiteY41" fmla="*/ 159798 h 690412"/>
              <a:gd name="connsiteX0" fmla="*/ 1079499 w 2036992"/>
              <a:gd name="connsiteY0" fmla="*/ 534220 h 691489"/>
              <a:gd name="connsiteX1" fmla="*/ 954941 w 2036992"/>
              <a:gd name="connsiteY1" fmla="*/ 534220 h 691489"/>
              <a:gd name="connsiteX2" fmla="*/ 954941 w 2036992"/>
              <a:gd name="connsiteY2" fmla="*/ 658777 h 691489"/>
              <a:gd name="connsiteX3" fmla="*/ 1079499 w 2036992"/>
              <a:gd name="connsiteY3" fmla="*/ 658777 h 691489"/>
              <a:gd name="connsiteX4" fmla="*/ 1079499 w 2036992"/>
              <a:gd name="connsiteY4" fmla="*/ 534220 h 691489"/>
              <a:gd name="connsiteX5" fmla="*/ 1221670 w 2036992"/>
              <a:gd name="connsiteY5" fmla="*/ 534220 h 691489"/>
              <a:gd name="connsiteX6" fmla="*/ 1097112 w 2036992"/>
              <a:gd name="connsiteY6" fmla="*/ 534220 h 691489"/>
              <a:gd name="connsiteX7" fmla="*/ 1097112 w 2036992"/>
              <a:gd name="connsiteY7" fmla="*/ 658777 h 691489"/>
              <a:gd name="connsiteX8" fmla="*/ 1221670 w 2036992"/>
              <a:gd name="connsiteY8" fmla="*/ 658777 h 691489"/>
              <a:gd name="connsiteX9" fmla="*/ 1221670 w 2036992"/>
              <a:gd name="connsiteY9" fmla="*/ 534220 h 691489"/>
              <a:gd name="connsiteX10" fmla="*/ 1079499 w 2036992"/>
              <a:gd name="connsiteY10" fmla="*/ 385443 h 691489"/>
              <a:gd name="connsiteX11" fmla="*/ 954941 w 2036992"/>
              <a:gd name="connsiteY11" fmla="*/ 385443 h 691489"/>
              <a:gd name="connsiteX12" fmla="*/ 954941 w 2036992"/>
              <a:gd name="connsiteY12" fmla="*/ 510000 h 691489"/>
              <a:gd name="connsiteX13" fmla="*/ 1079499 w 2036992"/>
              <a:gd name="connsiteY13" fmla="*/ 510000 h 691489"/>
              <a:gd name="connsiteX14" fmla="*/ 1079499 w 2036992"/>
              <a:gd name="connsiteY14" fmla="*/ 385443 h 691489"/>
              <a:gd name="connsiteX15" fmla="*/ 1221670 w 2036992"/>
              <a:gd name="connsiteY15" fmla="*/ 385443 h 691489"/>
              <a:gd name="connsiteX16" fmla="*/ 1097112 w 2036992"/>
              <a:gd name="connsiteY16" fmla="*/ 385443 h 691489"/>
              <a:gd name="connsiteX17" fmla="*/ 1097112 w 2036992"/>
              <a:gd name="connsiteY17" fmla="*/ 510000 h 691489"/>
              <a:gd name="connsiteX18" fmla="*/ 1221670 w 2036992"/>
              <a:gd name="connsiteY18" fmla="*/ 510000 h 691489"/>
              <a:gd name="connsiteX19" fmla="*/ 1221670 w 2036992"/>
              <a:gd name="connsiteY19" fmla="*/ 385443 h 691489"/>
              <a:gd name="connsiteX20" fmla="*/ 1426032 w 2036992"/>
              <a:gd name="connsiteY20" fmla="*/ 154151 h 691489"/>
              <a:gd name="connsiteX21" fmla="*/ 1700842 w 2036992"/>
              <a:gd name="connsiteY21" fmla="*/ 378135 h 691489"/>
              <a:gd name="connsiteX22" fmla="*/ 1634751 w 2036992"/>
              <a:gd name="connsiteY22" fmla="*/ 380445 h 691489"/>
              <a:gd name="connsiteX23" fmla="*/ 1586252 w 2036992"/>
              <a:gd name="connsiteY23" fmla="*/ 426599 h 691489"/>
              <a:gd name="connsiteX24" fmla="*/ 1342825 w 2036992"/>
              <a:gd name="connsiteY24" fmla="*/ 217521 h 691489"/>
              <a:gd name="connsiteX25" fmla="*/ 1426032 w 2036992"/>
              <a:gd name="connsiteY25" fmla="*/ 154151 h 691489"/>
              <a:gd name="connsiteX26" fmla="*/ 1090822 w 2036992"/>
              <a:gd name="connsiteY26" fmla="*/ 1077 h 691489"/>
              <a:gd name="connsiteX27" fmla="*/ 834158 w 2036992"/>
              <a:gd name="connsiteY27" fmla="*/ 0 h 691489"/>
              <a:gd name="connsiteX28" fmla="*/ 0 w 2036992"/>
              <a:gd name="connsiteY28" fmla="*/ 676706 h 691489"/>
              <a:gd name="connsiteX29" fmla="*/ 252889 w 2036992"/>
              <a:gd name="connsiteY29" fmla="*/ 680480 h 691489"/>
              <a:gd name="connsiteX30" fmla="*/ 1094597 w 2036992"/>
              <a:gd name="connsiteY30" fmla="*/ 46370 h 691489"/>
              <a:gd name="connsiteX31" fmla="*/ 1577055 w 2036992"/>
              <a:gd name="connsiteY31" fmla="*/ 435351 h 691489"/>
              <a:gd name="connsiteX32" fmla="*/ 1309741 w 2036992"/>
              <a:gd name="connsiteY32" fmla="*/ 689742 h 691489"/>
              <a:gd name="connsiteX33" fmla="*/ 1408273 w 2036992"/>
              <a:gd name="connsiteY33" fmla="*/ 691489 h 691489"/>
              <a:gd name="connsiteX34" fmla="*/ 1638798 w 2036992"/>
              <a:gd name="connsiteY34" fmla="*/ 485132 h 691489"/>
              <a:gd name="connsiteX35" fmla="*/ 1698512 w 2036992"/>
              <a:gd name="connsiteY35" fmla="*/ 533276 h 691489"/>
              <a:gd name="connsiteX36" fmla="*/ 1706061 w 2036992"/>
              <a:gd name="connsiteY36" fmla="*/ 529502 h 691489"/>
              <a:gd name="connsiteX37" fmla="*/ 1646439 w 2036992"/>
              <a:gd name="connsiteY37" fmla="*/ 478292 h 691489"/>
              <a:gd name="connsiteX38" fmla="*/ 1736225 w 2036992"/>
              <a:gd name="connsiteY38" fmla="*/ 397919 h 691489"/>
              <a:gd name="connsiteX39" fmla="*/ 2036992 w 2036992"/>
              <a:gd name="connsiteY39" fmla="*/ 690575 h 691489"/>
              <a:gd name="connsiteX40" fmla="*/ 2029318 w 2036992"/>
              <a:gd name="connsiteY40" fmla="*/ 678211 h 691489"/>
              <a:gd name="connsiteX41" fmla="*/ 1734754 w 2036992"/>
              <a:gd name="connsiteY41" fmla="*/ 376950 h 691489"/>
              <a:gd name="connsiteX42" fmla="*/ 1705786 w 2036992"/>
              <a:gd name="connsiteY42" fmla="*/ 377962 h 691489"/>
              <a:gd name="connsiteX43" fmla="*/ 1706061 w 2036992"/>
              <a:gd name="connsiteY43" fmla="*/ 377823 h 691489"/>
              <a:gd name="connsiteX44" fmla="*/ 1424304 w 2036992"/>
              <a:gd name="connsiteY44" fmla="*/ 133182 h 691489"/>
              <a:gd name="connsiteX45" fmla="*/ 1306761 w 2036992"/>
              <a:gd name="connsiteY45" fmla="*/ 136677 h 691489"/>
              <a:gd name="connsiteX46" fmla="*/ 1276873 w 2036992"/>
              <a:gd name="connsiteY46" fmla="*/ 160875 h 691489"/>
              <a:gd name="connsiteX47" fmla="*/ 1090822 w 2036992"/>
              <a:gd name="connsiteY47" fmla="*/ 1077 h 6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036992" h="691489">
                <a:moveTo>
                  <a:pt x="1079499" y="534220"/>
                </a:moveTo>
                <a:lnTo>
                  <a:pt x="954941" y="534220"/>
                </a:lnTo>
                <a:lnTo>
                  <a:pt x="954941" y="658777"/>
                </a:lnTo>
                <a:lnTo>
                  <a:pt x="1079499" y="658777"/>
                </a:lnTo>
                <a:lnTo>
                  <a:pt x="1079499" y="534220"/>
                </a:lnTo>
                <a:close/>
                <a:moveTo>
                  <a:pt x="1221670" y="534220"/>
                </a:moveTo>
                <a:lnTo>
                  <a:pt x="1097112" y="534220"/>
                </a:lnTo>
                <a:lnTo>
                  <a:pt x="1097112" y="658777"/>
                </a:lnTo>
                <a:lnTo>
                  <a:pt x="1221670" y="658777"/>
                </a:lnTo>
                <a:lnTo>
                  <a:pt x="1221670" y="534220"/>
                </a:lnTo>
                <a:close/>
                <a:moveTo>
                  <a:pt x="1079499" y="385443"/>
                </a:moveTo>
                <a:lnTo>
                  <a:pt x="954941" y="385443"/>
                </a:lnTo>
                <a:lnTo>
                  <a:pt x="954941" y="510000"/>
                </a:lnTo>
                <a:lnTo>
                  <a:pt x="1079499" y="510000"/>
                </a:lnTo>
                <a:lnTo>
                  <a:pt x="1079499" y="385443"/>
                </a:lnTo>
                <a:close/>
                <a:moveTo>
                  <a:pt x="1221670" y="385443"/>
                </a:moveTo>
                <a:lnTo>
                  <a:pt x="1097112" y="385443"/>
                </a:lnTo>
                <a:lnTo>
                  <a:pt x="1097112" y="510000"/>
                </a:lnTo>
                <a:lnTo>
                  <a:pt x="1221670" y="510000"/>
                </a:lnTo>
                <a:lnTo>
                  <a:pt x="1221670" y="385443"/>
                </a:lnTo>
                <a:close/>
                <a:moveTo>
                  <a:pt x="1426032" y="154151"/>
                </a:moveTo>
                <a:lnTo>
                  <a:pt x="1700842" y="378135"/>
                </a:lnTo>
                <a:lnTo>
                  <a:pt x="1634751" y="380445"/>
                </a:lnTo>
                <a:lnTo>
                  <a:pt x="1586252" y="426599"/>
                </a:lnTo>
                <a:lnTo>
                  <a:pt x="1342825" y="217521"/>
                </a:lnTo>
                <a:lnTo>
                  <a:pt x="1426032" y="154151"/>
                </a:lnTo>
                <a:close/>
                <a:moveTo>
                  <a:pt x="1090822" y="1077"/>
                </a:moveTo>
                <a:lnTo>
                  <a:pt x="834158" y="0"/>
                </a:lnTo>
                <a:lnTo>
                  <a:pt x="0" y="676706"/>
                </a:lnTo>
                <a:lnTo>
                  <a:pt x="252889" y="680480"/>
                </a:lnTo>
                <a:lnTo>
                  <a:pt x="1094597" y="46370"/>
                </a:lnTo>
                <a:lnTo>
                  <a:pt x="1577055" y="435351"/>
                </a:lnTo>
                <a:lnTo>
                  <a:pt x="1309741" y="689742"/>
                </a:lnTo>
                <a:lnTo>
                  <a:pt x="1408273" y="691489"/>
                </a:lnTo>
                <a:lnTo>
                  <a:pt x="1638798" y="485132"/>
                </a:lnTo>
                <a:lnTo>
                  <a:pt x="1698512" y="533276"/>
                </a:lnTo>
                <a:lnTo>
                  <a:pt x="1706061" y="529502"/>
                </a:lnTo>
                <a:lnTo>
                  <a:pt x="1646439" y="478292"/>
                </a:lnTo>
                <a:lnTo>
                  <a:pt x="1736225" y="397919"/>
                </a:lnTo>
                <a:lnTo>
                  <a:pt x="2036992" y="690575"/>
                </a:lnTo>
                <a:lnTo>
                  <a:pt x="2029318" y="678211"/>
                </a:lnTo>
                <a:lnTo>
                  <a:pt x="1734754" y="376950"/>
                </a:lnTo>
                <a:lnTo>
                  <a:pt x="1705786" y="377962"/>
                </a:lnTo>
                <a:lnTo>
                  <a:pt x="1706061" y="377823"/>
                </a:lnTo>
                <a:lnTo>
                  <a:pt x="1424304" y="133182"/>
                </a:lnTo>
                <a:lnTo>
                  <a:pt x="1306761" y="136677"/>
                </a:lnTo>
                <a:lnTo>
                  <a:pt x="1276873" y="160875"/>
                </a:lnTo>
                <a:lnTo>
                  <a:pt x="1090822" y="10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09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7AA0F2F-EE5D-4823-A3B1-9494D55F5F9D}"/>
              </a:ext>
            </a:extLst>
          </p:cNvPr>
          <p:cNvGrpSpPr/>
          <p:nvPr userDrawn="1"/>
        </p:nvGrpSpPr>
        <p:grpSpPr>
          <a:xfrm>
            <a:off x="10865225" y="5705475"/>
            <a:ext cx="1145802" cy="1015054"/>
            <a:chOff x="10797950" y="5726226"/>
            <a:chExt cx="1047115" cy="92762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289B8E-A490-4298-8A30-24D02B810470}"/>
                </a:ext>
              </a:extLst>
            </p:cNvPr>
            <p:cNvSpPr/>
            <p:nvPr/>
          </p:nvSpPr>
          <p:spPr>
            <a:xfrm>
              <a:off x="10949154" y="5981375"/>
              <a:ext cx="744155" cy="672479"/>
            </a:xfrm>
            <a:custGeom>
              <a:avLst/>
              <a:gdLst>
                <a:gd name="connsiteX0" fmla="*/ 1663345 w 1873170"/>
                <a:gd name="connsiteY0" fmla="*/ 829592 h 1692747"/>
                <a:gd name="connsiteX1" fmla="*/ 1782942 w 1873170"/>
                <a:gd name="connsiteY1" fmla="*/ 932506 h 1692747"/>
                <a:gd name="connsiteX2" fmla="*/ 1697795 w 1873170"/>
                <a:gd name="connsiteY2" fmla="*/ 1086336 h 1692747"/>
                <a:gd name="connsiteX3" fmla="*/ 1727910 w 1873170"/>
                <a:gd name="connsiteY3" fmla="*/ 1113202 h 1692747"/>
                <a:gd name="connsiteX4" fmla="*/ 1802442 w 1873170"/>
                <a:gd name="connsiteY4" fmla="*/ 1237999 h 1692747"/>
                <a:gd name="connsiteX5" fmla="*/ 1873074 w 1873170"/>
                <a:gd name="connsiteY5" fmla="*/ 1564074 h 1692747"/>
                <a:gd name="connsiteX6" fmla="*/ 1873074 w 1873170"/>
                <a:gd name="connsiteY6" fmla="*/ 1577724 h 1692747"/>
                <a:gd name="connsiteX7" fmla="*/ 1731593 w 1873170"/>
                <a:gd name="connsiteY7" fmla="*/ 1577724 h 1692747"/>
                <a:gd name="connsiteX8" fmla="*/ 1731593 w 1873170"/>
                <a:gd name="connsiteY8" fmla="*/ 1692747 h 1692747"/>
                <a:gd name="connsiteX9" fmla="*/ 1577114 w 1873170"/>
                <a:gd name="connsiteY9" fmla="*/ 1692747 h 1692747"/>
                <a:gd name="connsiteX10" fmla="*/ 1577114 w 1873170"/>
                <a:gd name="connsiteY10" fmla="*/ 1578374 h 1692747"/>
                <a:gd name="connsiteX11" fmla="*/ 1436934 w 1873170"/>
                <a:gd name="connsiteY11" fmla="*/ 1578374 h 1692747"/>
                <a:gd name="connsiteX12" fmla="*/ 1437151 w 1873170"/>
                <a:gd name="connsiteY12" fmla="*/ 1526809 h 1692747"/>
                <a:gd name="connsiteX13" fmla="*/ 1512332 w 1873170"/>
                <a:gd name="connsiteY13" fmla="*/ 1222616 h 1692747"/>
                <a:gd name="connsiteX14" fmla="*/ 1570614 w 1873170"/>
                <a:gd name="connsiteY14" fmla="*/ 1124251 h 1692747"/>
                <a:gd name="connsiteX15" fmla="*/ 1609830 w 1873170"/>
                <a:gd name="connsiteY15" fmla="*/ 1085686 h 1692747"/>
                <a:gd name="connsiteX16" fmla="*/ 1531398 w 1873170"/>
                <a:gd name="connsiteY16" fmla="*/ 1008988 h 1692747"/>
                <a:gd name="connsiteX17" fmla="*/ 1527499 w 1873170"/>
                <a:gd name="connsiteY17" fmla="*/ 925140 h 1692747"/>
                <a:gd name="connsiteX18" fmla="*/ 1663345 w 1873170"/>
                <a:gd name="connsiteY18" fmla="*/ 829592 h 1692747"/>
                <a:gd name="connsiteX19" fmla="*/ 231945 w 1873170"/>
                <a:gd name="connsiteY19" fmla="*/ 502840 h 1692747"/>
                <a:gd name="connsiteX20" fmla="*/ 364243 w 1873170"/>
                <a:gd name="connsiteY20" fmla="*/ 561365 h 1692747"/>
                <a:gd name="connsiteX21" fmla="*/ 311378 w 1873170"/>
                <a:gd name="connsiteY21" fmla="*/ 843458 h 1692747"/>
                <a:gd name="connsiteX22" fmla="*/ 352760 w 1873170"/>
                <a:gd name="connsiteY22" fmla="*/ 859925 h 1692747"/>
                <a:gd name="connsiteX23" fmla="*/ 416892 w 1873170"/>
                <a:gd name="connsiteY23" fmla="*/ 917990 h 1692747"/>
                <a:gd name="connsiteX24" fmla="*/ 418842 w 1873170"/>
                <a:gd name="connsiteY24" fmla="*/ 931639 h 1692747"/>
                <a:gd name="connsiteX25" fmla="*/ 355360 w 1873170"/>
                <a:gd name="connsiteY25" fmla="*/ 1196400 h 1692747"/>
                <a:gd name="connsiteX26" fmla="*/ 338894 w 1873170"/>
                <a:gd name="connsiteY26" fmla="*/ 1406561 h 1692747"/>
                <a:gd name="connsiteX27" fmla="*/ 339327 w 1873170"/>
                <a:gd name="connsiteY27" fmla="*/ 1413278 h 1692747"/>
                <a:gd name="connsiteX28" fmla="*/ 407142 w 1873170"/>
                <a:gd name="connsiteY28" fmla="*/ 1413278 h 1692747"/>
                <a:gd name="connsiteX29" fmla="*/ 402376 w 1873170"/>
                <a:gd name="connsiteY29" fmla="*/ 1424328 h 1692747"/>
                <a:gd name="connsiteX30" fmla="*/ 351894 w 1873170"/>
                <a:gd name="connsiteY30" fmla="*/ 1503625 h 1692747"/>
                <a:gd name="connsiteX31" fmla="*/ 346044 w 1873170"/>
                <a:gd name="connsiteY31" fmla="*/ 1516842 h 1692747"/>
                <a:gd name="connsiteX32" fmla="*/ 345833 w 1873170"/>
                <a:gd name="connsiteY32" fmla="*/ 1692747 h 1692747"/>
                <a:gd name="connsiteX33" fmla="*/ 117464 w 1873170"/>
                <a:gd name="connsiteY33" fmla="*/ 1692747 h 1692747"/>
                <a:gd name="connsiteX34" fmla="*/ 117249 w 1873170"/>
                <a:gd name="connsiteY34" fmla="*/ 1518575 h 1692747"/>
                <a:gd name="connsiteX35" fmla="*/ 113999 w 1873170"/>
                <a:gd name="connsiteY35" fmla="*/ 1506659 h 1692747"/>
                <a:gd name="connsiteX36" fmla="*/ 23001 w 1873170"/>
                <a:gd name="connsiteY36" fmla="*/ 1317297 h 1692747"/>
                <a:gd name="connsiteX37" fmla="*/ 7402 w 1873170"/>
                <a:gd name="connsiteY37" fmla="*/ 1028270 h 1692747"/>
                <a:gd name="connsiteX38" fmla="*/ 36651 w 1873170"/>
                <a:gd name="connsiteY38" fmla="*/ 933590 h 1692747"/>
                <a:gd name="connsiteX39" fmla="*/ 143465 w 1873170"/>
                <a:gd name="connsiteY39" fmla="*/ 846708 h 1692747"/>
                <a:gd name="connsiteX40" fmla="*/ 152998 w 1873170"/>
                <a:gd name="connsiteY40" fmla="*/ 843892 h 1692747"/>
                <a:gd name="connsiteX41" fmla="*/ 99483 w 1873170"/>
                <a:gd name="connsiteY41" fmla="*/ 560498 h 1692747"/>
                <a:gd name="connsiteX42" fmla="*/ 231945 w 1873170"/>
                <a:gd name="connsiteY42" fmla="*/ 502840 h 1692747"/>
                <a:gd name="connsiteX43" fmla="*/ 715018 w 1873170"/>
                <a:gd name="connsiteY43" fmla="*/ 141258 h 1692747"/>
                <a:gd name="connsiteX44" fmla="*/ 947062 w 1873170"/>
                <a:gd name="connsiteY44" fmla="*/ 325421 h 1692747"/>
                <a:gd name="connsiteX45" fmla="*/ 795616 w 1873170"/>
                <a:gd name="connsiteY45" fmla="*/ 606647 h 1692747"/>
                <a:gd name="connsiteX46" fmla="*/ 840032 w 1873170"/>
                <a:gd name="connsiteY46" fmla="*/ 655829 h 1692747"/>
                <a:gd name="connsiteX47" fmla="*/ 951612 w 1873170"/>
                <a:gd name="connsiteY47" fmla="*/ 853858 h 1692747"/>
                <a:gd name="connsiteX48" fmla="*/ 1049327 w 1873170"/>
                <a:gd name="connsiteY48" fmla="*/ 1224133 h 1692747"/>
                <a:gd name="connsiteX49" fmla="*/ 1062543 w 1873170"/>
                <a:gd name="connsiteY49" fmla="*/ 1374929 h 1692747"/>
                <a:gd name="connsiteX50" fmla="*/ 1062543 w 1873170"/>
                <a:gd name="connsiteY50" fmla="*/ 1387062 h 1692747"/>
                <a:gd name="connsiteX51" fmla="*/ 841115 w 1873170"/>
                <a:gd name="connsiteY51" fmla="*/ 1387062 h 1692747"/>
                <a:gd name="connsiteX52" fmla="*/ 841115 w 1873170"/>
                <a:gd name="connsiteY52" fmla="*/ 1692747 h 1692747"/>
                <a:gd name="connsiteX53" fmla="*/ 586538 w 1873170"/>
                <a:gd name="connsiteY53" fmla="*/ 1692747 h 1692747"/>
                <a:gd name="connsiteX54" fmla="*/ 586538 w 1873170"/>
                <a:gd name="connsiteY54" fmla="*/ 1387712 h 1692747"/>
                <a:gd name="connsiteX55" fmla="*/ 364027 w 1873170"/>
                <a:gd name="connsiteY55" fmla="*/ 1387712 h 1692747"/>
                <a:gd name="connsiteX56" fmla="*/ 367493 w 1873170"/>
                <a:gd name="connsiteY56" fmla="*/ 1315130 h 1692747"/>
                <a:gd name="connsiteX57" fmla="*/ 423392 w 1873170"/>
                <a:gd name="connsiteY57" fmla="*/ 1008121 h 1692747"/>
                <a:gd name="connsiteX58" fmla="*/ 534106 w 1873170"/>
                <a:gd name="connsiteY58" fmla="*/ 732961 h 1692747"/>
                <a:gd name="connsiteX59" fmla="*/ 633987 w 1873170"/>
                <a:gd name="connsiteY59" fmla="*/ 610331 h 1692747"/>
                <a:gd name="connsiteX60" fmla="*/ 635720 w 1873170"/>
                <a:gd name="connsiteY60" fmla="*/ 607731 h 1692747"/>
                <a:gd name="connsiteX61" fmla="*/ 480591 w 1873170"/>
                <a:gd name="connsiteY61" fmla="*/ 326287 h 1692747"/>
                <a:gd name="connsiteX62" fmla="*/ 715018 w 1873170"/>
                <a:gd name="connsiteY62" fmla="*/ 141258 h 1692747"/>
                <a:gd name="connsiteX63" fmla="*/ 1244755 w 1873170"/>
                <a:gd name="connsiteY63" fmla="*/ 429 h 1692747"/>
                <a:gd name="connsiteX64" fmla="*/ 1466400 w 1873170"/>
                <a:gd name="connsiteY64" fmla="*/ 186758 h 1692747"/>
                <a:gd name="connsiteX65" fmla="*/ 1335103 w 1873170"/>
                <a:gd name="connsiteY65" fmla="*/ 467767 h 1692747"/>
                <a:gd name="connsiteX66" fmla="*/ 1338570 w 1873170"/>
                <a:gd name="connsiteY66" fmla="*/ 469934 h 1692747"/>
                <a:gd name="connsiteX67" fmla="*/ 1516882 w 1873170"/>
                <a:gd name="connsiteY67" fmla="*/ 643263 h 1692747"/>
                <a:gd name="connsiteX68" fmla="*/ 1545048 w 1873170"/>
                <a:gd name="connsiteY68" fmla="*/ 840642 h 1692747"/>
                <a:gd name="connsiteX69" fmla="*/ 1540931 w 1873170"/>
                <a:gd name="connsiteY69" fmla="*/ 851042 h 1692747"/>
                <a:gd name="connsiteX70" fmla="*/ 1524249 w 1873170"/>
                <a:gd name="connsiteY70" fmla="*/ 1051237 h 1692747"/>
                <a:gd name="connsiteX71" fmla="*/ 1526632 w 1873170"/>
                <a:gd name="connsiteY71" fmla="*/ 1060986 h 1692747"/>
                <a:gd name="connsiteX72" fmla="*/ 1425884 w 1873170"/>
                <a:gd name="connsiteY72" fmla="*/ 1329646 h 1692747"/>
                <a:gd name="connsiteX73" fmla="*/ 1389702 w 1873170"/>
                <a:gd name="connsiteY73" fmla="*/ 1378179 h 1692747"/>
                <a:gd name="connsiteX74" fmla="*/ 1384935 w 1873170"/>
                <a:gd name="connsiteY74" fmla="*/ 1389445 h 1692747"/>
                <a:gd name="connsiteX75" fmla="*/ 1384723 w 1873170"/>
                <a:gd name="connsiteY75" fmla="*/ 1692747 h 1692747"/>
                <a:gd name="connsiteX76" fmla="*/ 1070559 w 1873170"/>
                <a:gd name="connsiteY76" fmla="*/ 1692747 h 1692747"/>
                <a:gd name="connsiteX77" fmla="*/ 1070559 w 1873170"/>
                <a:gd name="connsiteY77" fmla="*/ 1415228 h 1692747"/>
                <a:gd name="connsiteX78" fmla="*/ 1088109 w 1873170"/>
                <a:gd name="connsiteY78" fmla="*/ 1413494 h 1692747"/>
                <a:gd name="connsiteX79" fmla="*/ 1087893 w 1873170"/>
                <a:gd name="connsiteY79" fmla="*/ 1346546 h 1692747"/>
                <a:gd name="connsiteX80" fmla="*/ 1035027 w 1873170"/>
                <a:gd name="connsiteY80" fmla="*/ 1022637 h 1692747"/>
                <a:gd name="connsiteX81" fmla="*/ 921930 w 1873170"/>
                <a:gd name="connsiteY81" fmla="*/ 729928 h 1692747"/>
                <a:gd name="connsiteX82" fmla="*/ 919546 w 1873170"/>
                <a:gd name="connsiteY82" fmla="*/ 720828 h 1692747"/>
                <a:gd name="connsiteX83" fmla="*/ 977612 w 1873170"/>
                <a:gd name="connsiteY83" fmla="*/ 562882 h 1692747"/>
                <a:gd name="connsiteX84" fmla="*/ 1112375 w 1873170"/>
                <a:gd name="connsiteY84" fmla="*/ 471017 h 1692747"/>
                <a:gd name="connsiteX85" fmla="*/ 1121475 w 1873170"/>
                <a:gd name="connsiteY85" fmla="*/ 468417 h 1692747"/>
                <a:gd name="connsiteX86" fmla="*/ 999061 w 1873170"/>
                <a:gd name="connsiteY86" fmla="*/ 337554 h 1692747"/>
                <a:gd name="connsiteX87" fmla="*/ 996895 w 1873170"/>
                <a:gd name="connsiteY87" fmla="*/ 159892 h 1692747"/>
                <a:gd name="connsiteX88" fmla="*/ 1244755 w 1873170"/>
                <a:gd name="connsiteY88" fmla="*/ 429 h 169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73170" h="1692747">
                  <a:moveTo>
                    <a:pt x="1663345" y="829592"/>
                  </a:moveTo>
                  <a:cubicBezTo>
                    <a:pt x="1718594" y="832625"/>
                    <a:pt x="1770809" y="876391"/>
                    <a:pt x="1782942" y="932506"/>
                  </a:cubicBezTo>
                  <a:cubicBezTo>
                    <a:pt x="1795942" y="993605"/>
                    <a:pt x="1766909" y="1059253"/>
                    <a:pt x="1697795" y="1086336"/>
                  </a:cubicBezTo>
                  <a:cubicBezTo>
                    <a:pt x="1707977" y="1095219"/>
                    <a:pt x="1718811" y="1103452"/>
                    <a:pt x="1727910" y="1113202"/>
                  </a:cubicBezTo>
                  <a:cubicBezTo>
                    <a:pt x="1761926" y="1149168"/>
                    <a:pt x="1784026" y="1192716"/>
                    <a:pt x="1802442" y="1237999"/>
                  </a:cubicBezTo>
                  <a:cubicBezTo>
                    <a:pt x="1844907" y="1342429"/>
                    <a:pt x="1869173" y="1451193"/>
                    <a:pt x="1873074" y="1564074"/>
                  </a:cubicBezTo>
                  <a:cubicBezTo>
                    <a:pt x="1873290" y="1568407"/>
                    <a:pt x="1873074" y="1572524"/>
                    <a:pt x="1873074" y="1577724"/>
                  </a:cubicBezTo>
                  <a:cubicBezTo>
                    <a:pt x="1825408" y="1577724"/>
                    <a:pt x="1779043" y="1577724"/>
                    <a:pt x="1731593" y="1577724"/>
                  </a:cubicBezTo>
                  <a:lnTo>
                    <a:pt x="1731593" y="1692747"/>
                  </a:lnTo>
                  <a:lnTo>
                    <a:pt x="1577114" y="1692747"/>
                  </a:lnTo>
                  <a:lnTo>
                    <a:pt x="1577114" y="1578374"/>
                  </a:lnTo>
                  <a:cubicBezTo>
                    <a:pt x="1530532" y="1578374"/>
                    <a:pt x="1483733" y="1578374"/>
                    <a:pt x="1436934" y="1578374"/>
                  </a:cubicBezTo>
                  <a:cubicBezTo>
                    <a:pt x="1436934" y="1560391"/>
                    <a:pt x="1435634" y="1543491"/>
                    <a:pt x="1437151" y="1526809"/>
                  </a:cubicBezTo>
                  <a:cubicBezTo>
                    <a:pt x="1446034" y="1421511"/>
                    <a:pt x="1470083" y="1319680"/>
                    <a:pt x="1512332" y="1222616"/>
                  </a:cubicBezTo>
                  <a:cubicBezTo>
                    <a:pt x="1527715" y="1187517"/>
                    <a:pt x="1545481" y="1153501"/>
                    <a:pt x="1570614" y="1124251"/>
                  </a:cubicBezTo>
                  <a:cubicBezTo>
                    <a:pt x="1582531" y="1110385"/>
                    <a:pt x="1596613" y="1098469"/>
                    <a:pt x="1609830" y="1085686"/>
                  </a:cubicBezTo>
                  <a:cubicBezTo>
                    <a:pt x="1573864" y="1071603"/>
                    <a:pt x="1546348" y="1046687"/>
                    <a:pt x="1531398" y="1008988"/>
                  </a:cubicBezTo>
                  <a:cubicBezTo>
                    <a:pt x="1520565" y="981472"/>
                    <a:pt x="1519699" y="953522"/>
                    <a:pt x="1527499" y="925140"/>
                  </a:cubicBezTo>
                  <a:cubicBezTo>
                    <a:pt x="1542231" y="871408"/>
                    <a:pt x="1595097" y="825909"/>
                    <a:pt x="1663345" y="829592"/>
                  </a:cubicBezTo>
                  <a:close/>
                  <a:moveTo>
                    <a:pt x="231945" y="502840"/>
                  </a:moveTo>
                  <a:cubicBezTo>
                    <a:pt x="280125" y="502975"/>
                    <a:pt x="328278" y="522475"/>
                    <a:pt x="364243" y="561365"/>
                  </a:cubicBezTo>
                  <a:cubicBezTo>
                    <a:pt x="438125" y="641096"/>
                    <a:pt x="425342" y="787126"/>
                    <a:pt x="311378" y="843458"/>
                  </a:cubicBezTo>
                  <a:cubicBezTo>
                    <a:pt x="324811" y="848875"/>
                    <a:pt x="339327" y="853641"/>
                    <a:pt x="352760" y="859925"/>
                  </a:cubicBezTo>
                  <a:cubicBezTo>
                    <a:pt x="379843" y="872708"/>
                    <a:pt x="401076" y="892641"/>
                    <a:pt x="416892" y="917990"/>
                  </a:cubicBezTo>
                  <a:cubicBezTo>
                    <a:pt x="419059" y="921673"/>
                    <a:pt x="420142" y="927523"/>
                    <a:pt x="418842" y="931639"/>
                  </a:cubicBezTo>
                  <a:cubicBezTo>
                    <a:pt x="390892" y="1018304"/>
                    <a:pt x="369443" y="1106485"/>
                    <a:pt x="355360" y="1196400"/>
                  </a:cubicBezTo>
                  <a:cubicBezTo>
                    <a:pt x="344310" y="1265948"/>
                    <a:pt x="337377" y="1335929"/>
                    <a:pt x="338894" y="1406561"/>
                  </a:cubicBezTo>
                  <a:cubicBezTo>
                    <a:pt x="338894" y="1408295"/>
                    <a:pt x="339111" y="1410028"/>
                    <a:pt x="339327" y="1413278"/>
                  </a:cubicBezTo>
                  <a:cubicBezTo>
                    <a:pt x="361210" y="1413278"/>
                    <a:pt x="383093" y="1413278"/>
                    <a:pt x="407142" y="1413278"/>
                  </a:cubicBezTo>
                  <a:cubicBezTo>
                    <a:pt x="404975" y="1418261"/>
                    <a:pt x="404109" y="1421511"/>
                    <a:pt x="402376" y="1424328"/>
                  </a:cubicBezTo>
                  <a:cubicBezTo>
                    <a:pt x="385693" y="1450760"/>
                    <a:pt x="368576" y="1476976"/>
                    <a:pt x="351894" y="1503625"/>
                  </a:cubicBezTo>
                  <a:cubicBezTo>
                    <a:pt x="349293" y="1507742"/>
                    <a:pt x="346044" y="1512292"/>
                    <a:pt x="346044" y="1516842"/>
                  </a:cubicBezTo>
                  <a:lnTo>
                    <a:pt x="345833" y="1692747"/>
                  </a:lnTo>
                  <a:lnTo>
                    <a:pt x="117464" y="1692747"/>
                  </a:lnTo>
                  <a:lnTo>
                    <a:pt x="117249" y="1518575"/>
                  </a:lnTo>
                  <a:cubicBezTo>
                    <a:pt x="117249" y="1514459"/>
                    <a:pt x="116383" y="1509476"/>
                    <a:pt x="113999" y="1506659"/>
                  </a:cubicBezTo>
                  <a:cubicBezTo>
                    <a:pt x="66767" y="1451627"/>
                    <a:pt x="40118" y="1386412"/>
                    <a:pt x="23001" y="1317297"/>
                  </a:cubicBezTo>
                  <a:cubicBezTo>
                    <a:pt x="-615" y="1222183"/>
                    <a:pt x="-6464" y="1125551"/>
                    <a:pt x="7402" y="1028270"/>
                  </a:cubicBezTo>
                  <a:cubicBezTo>
                    <a:pt x="12168" y="995338"/>
                    <a:pt x="21051" y="963489"/>
                    <a:pt x="36651" y="933590"/>
                  </a:cubicBezTo>
                  <a:cubicBezTo>
                    <a:pt x="59834" y="889391"/>
                    <a:pt x="95367" y="860358"/>
                    <a:pt x="143465" y="846708"/>
                  </a:cubicBezTo>
                  <a:cubicBezTo>
                    <a:pt x="146499" y="845842"/>
                    <a:pt x="149532" y="844975"/>
                    <a:pt x="152998" y="843892"/>
                  </a:cubicBezTo>
                  <a:cubicBezTo>
                    <a:pt x="37518" y="787126"/>
                    <a:pt x="24518" y="640663"/>
                    <a:pt x="99483" y="560498"/>
                  </a:cubicBezTo>
                  <a:cubicBezTo>
                    <a:pt x="135557" y="521933"/>
                    <a:pt x="183764" y="502704"/>
                    <a:pt x="231945" y="502840"/>
                  </a:cubicBezTo>
                  <a:close/>
                  <a:moveTo>
                    <a:pt x="715018" y="141258"/>
                  </a:moveTo>
                  <a:cubicBezTo>
                    <a:pt x="824866" y="141475"/>
                    <a:pt x="921496" y="218173"/>
                    <a:pt x="947062" y="325421"/>
                  </a:cubicBezTo>
                  <a:cubicBezTo>
                    <a:pt x="974795" y="442635"/>
                    <a:pt x="910447" y="567648"/>
                    <a:pt x="795616" y="606647"/>
                  </a:cubicBezTo>
                  <a:cubicBezTo>
                    <a:pt x="809699" y="622247"/>
                    <a:pt x="825515" y="638496"/>
                    <a:pt x="840032" y="655829"/>
                  </a:cubicBezTo>
                  <a:cubicBezTo>
                    <a:pt x="889430" y="714978"/>
                    <a:pt x="923013" y="783010"/>
                    <a:pt x="951612" y="853858"/>
                  </a:cubicBezTo>
                  <a:cubicBezTo>
                    <a:pt x="999711" y="973022"/>
                    <a:pt x="1032210" y="1096736"/>
                    <a:pt x="1049327" y="1224133"/>
                  </a:cubicBezTo>
                  <a:cubicBezTo>
                    <a:pt x="1056043" y="1274181"/>
                    <a:pt x="1058426" y="1324663"/>
                    <a:pt x="1062543" y="1374929"/>
                  </a:cubicBezTo>
                  <a:cubicBezTo>
                    <a:pt x="1062760" y="1378395"/>
                    <a:pt x="1062543" y="1382078"/>
                    <a:pt x="1062543" y="1387062"/>
                  </a:cubicBezTo>
                  <a:cubicBezTo>
                    <a:pt x="988662" y="1387062"/>
                    <a:pt x="915430" y="1387062"/>
                    <a:pt x="841115" y="1387062"/>
                  </a:cubicBezTo>
                  <a:lnTo>
                    <a:pt x="841115" y="1692747"/>
                  </a:lnTo>
                  <a:lnTo>
                    <a:pt x="586538" y="1692747"/>
                  </a:lnTo>
                  <a:lnTo>
                    <a:pt x="586538" y="1387712"/>
                  </a:lnTo>
                  <a:cubicBezTo>
                    <a:pt x="513306" y="1387712"/>
                    <a:pt x="439425" y="1387712"/>
                    <a:pt x="364027" y="1387712"/>
                  </a:cubicBezTo>
                  <a:cubicBezTo>
                    <a:pt x="365110" y="1362362"/>
                    <a:pt x="365543" y="1338746"/>
                    <a:pt x="367493" y="1315130"/>
                  </a:cubicBezTo>
                  <a:cubicBezTo>
                    <a:pt x="375943" y="1210916"/>
                    <a:pt x="395009" y="1108652"/>
                    <a:pt x="423392" y="1008121"/>
                  </a:cubicBezTo>
                  <a:cubicBezTo>
                    <a:pt x="450475" y="912573"/>
                    <a:pt x="484057" y="819409"/>
                    <a:pt x="534106" y="732961"/>
                  </a:cubicBezTo>
                  <a:cubicBezTo>
                    <a:pt x="560755" y="686812"/>
                    <a:pt x="591304" y="643480"/>
                    <a:pt x="633987" y="610331"/>
                  </a:cubicBezTo>
                  <a:cubicBezTo>
                    <a:pt x="634853" y="609680"/>
                    <a:pt x="635070" y="608597"/>
                    <a:pt x="635720" y="607731"/>
                  </a:cubicBezTo>
                  <a:cubicBezTo>
                    <a:pt x="518073" y="568082"/>
                    <a:pt x="452858" y="443285"/>
                    <a:pt x="480591" y="326287"/>
                  </a:cubicBezTo>
                  <a:cubicBezTo>
                    <a:pt x="506373" y="216874"/>
                    <a:pt x="603221" y="141042"/>
                    <a:pt x="715018" y="141258"/>
                  </a:cubicBezTo>
                  <a:close/>
                  <a:moveTo>
                    <a:pt x="1244755" y="429"/>
                  </a:moveTo>
                  <a:cubicBezTo>
                    <a:pt x="1348753" y="6279"/>
                    <a:pt x="1440617" y="82977"/>
                    <a:pt x="1466400" y="186758"/>
                  </a:cubicBezTo>
                  <a:cubicBezTo>
                    <a:pt x="1492833" y="293355"/>
                    <a:pt x="1446251" y="411219"/>
                    <a:pt x="1335103" y="467767"/>
                  </a:cubicBezTo>
                  <a:cubicBezTo>
                    <a:pt x="1336403" y="468634"/>
                    <a:pt x="1337486" y="469717"/>
                    <a:pt x="1338570" y="469934"/>
                  </a:cubicBezTo>
                  <a:cubicBezTo>
                    <a:pt x="1431734" y="492900"/>
                    <a:pt x="1487633" y="554649"/>
                    <a:pt x="1516882" y="643263"/>
                  </a:cubicBezTo>
                  <a:cubicBezTo>
                    <a:pt x="1538115" y="707395"/>
                    <a:pt x="1543965" y="773693"/>
                    <a:pt x="1545048" y="840642"/>
                  </a:cubicBezTo>
                  <a:cubicBezTo>
                    <a:pt x="1545048" y="844108"/>
                    <a:pt x="1543315" y="848441"/>
                    <a:pt x="1540931" y="851042"/>
                  </a:cubicBezTo>
                  <a:cubicBezTo>
                    <a:pt x="1487633" y="911057"/>
                    <a:pt x="1481566" y="984505"/>
                    <a:pt x="1524249" y="1051237"/>
                  </a:cubicBezTo>
                  <a:cubicBezTo>
                    <a:pt x="1525982" y="1054053"/>
                    <a:pt x="1527282" y="1057953"/>
                    <a:pt x="1526632" y="1060986"/>
                  </a:cubicBezTo>
                  <a:cubicBezTo>
                    <a:pt x="1508432" y="1156317"/>
                    <a:pt x="1479400" y="1247532"/>
                    <a:pt x="1425884" y="1329646"/>
                  </a:cubicBezTo>
                  <a:cubicBezTo>
                    <a:pt x="1414835" y="1346546"/>
                    <a:pt x="1401618" y="1361929"/>
                    <a:pt x="1389702" y="1378179"/>
                  </a:cubicBezTo>
                  <a:cubicBezTo>
                    <a:pt x="1387319" y="1381429"/>
                    <a:pt x="1384935" y="1385545"/>
                    <a:pt x="1384935" y="1389445"/>
                  </a:cubicBezTo>
                  <a:lnTo>
                    <a:pt x="1384723" y="1692747"/>
                  </a:lnTo>
                  <a:lnTo>
                    <a:pt x="1070559" y="1692747"/>
                  </a:lnTo>
                  <a:lnTo>
                    <a:pt x="1070559" y="1415228"/>
                  </a:lnTo>
                  <a:cubicBezTo>
                    <a:pt x="1076626" y="1414578"/>
                    <a:pt x="1081826" y="1414144"/>
                    <a:pt x="1088109" y="1413494"/>
                  </a:cubicBezTo>
                  <a:cubicBezTo>
                    <a:pt x="1088109" y="1390962"/>
                    <a:pt x="1088976" y="1368862"/>
                    <a:pt x="1087893" y="1346546"/>
                  </a:cubicBezTo>
                  <a:cubicBezTo>
                    <a:pt x="1082476" y="1236699"/>
                    <a:pt x="1063626" y="1128801"/>
                    <a:pt x="1035027" y="1022637"/>
                  </a:cubicBezTo>
                  <a:cubicBezTo>
                    <a:pt x="1007728" y="921023"/>
                    <a:pt x="973062" y="822226"/>
                    <a:pt x="921930" y="729928"/>
                  </a:cubicBezTo>
                  <a:cubicBezTo>
                    <a:pt x="920413" y="727328"/>
                    <a:pt x="919113" y="723645"/>
                    <a:pt x="919546" y="720828"/>
                  </a:cubicBezTo>
                  <a:cubicBezTo>
                    <a:pt x="929079" y="664496"/>
                    <a:pt x="944463" y="610331"/>
                    <a:pt x="977612" y="562882"/>
                  </a:cubicBezTo>
                  <a:cubicBezTo>
                    <a:pt x="1010978" y="515216"/>
                    <a:pt x="1056910" y="485967"/>
                    <a:pt x="1112375" y="471017"/>
                  </a:cubicBezTo>
                  <a:cubicBezTo>
                    <a:pt x="1114759" y="470367"/>
                    <a:pt x="1116925" y="469717"/>
                    <a:pt x="1121475" y="468417"/>
                  </a:cubicBezTo>
                  <a:cubicBezTo>
                    <a:pt x="1063843" y="438735"/>
                    <a:pt x="1022461" y="396269"/>
                    <a:pt x="999061" y="337554"/>
                  </a:cubicBezTo>
                  <a:cubicBezTo>
                    <a:pt x="975662" y="278839"/>
                    <a:pt x="974795" y="219257"/>
                    <a:pt x="996895" y="159892"/>
                  </a:cubicBezTo>
                  <a:cubicBezTo>
                    <a:pt x="1035027" y="57411"/>
                    <a:pt x="1133608" y="-5855"/>
                    <a:pt x="1244755" y="429"/>
                  </a:cubicBezTo>
                  <a:close/>
                </a:path>
              </a:pathLst>
            </a:custGeom>
            <a:solidFill>
              <a:schemeClr val="accent4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FD194EC-5C5C-4552-951A-BEF0E277F9D8}"/>
                </a:ext>
              </a:extLst>
            </p:cNvPr>
            <p:cNvSpPr/>
            <p:nvPr/>
          </p:nvSpPr>
          <p:spPr>
            <a:xfrm>
              <a:off x="10797950" y="5726226"/>
              <a:ext cx="1047115" cy="501919"/>
            </a:xfrm>
            <a:custGeom>
              <a:avLst/>
              <a:gdLst>
                <a:gd name="connsiteX0" fmla="*/ 214834 w 1047115"/>
                <a:gd name="connsiteY0" fmla="*/ 73539 h 501919"/>
                <a:gd name="connsiteX1" fmla="*/ 278528 w 1047115"/>
                <a:gd name="connsiteY1" fmla="*/ 73539 h 501919"/>
                <a:gd name="connsiteX2" fmla="*/ 294624 w 1047115"/>
                <a:gd name="connsiteY2" fmla="*/ 90237 h 501919"/>
                <a:gd name="connsiteX3" fmla="*/ 294624 w 1047115"/>
                <a:gd name="connsiteY3" fmla="*/ 168133 h 501919"/>
                <a:gd name="connsiteX4" fmla="*/ 286877 w 1047115"/>
                <a:gd name="connsiteY4" fmla="*/ 185864 h 501919"/>
                <a:gd name="connsiteX5" fmla="*/ 222752 w 1047115"/>
                <a:gd name="connsiteY5" fmla="*/ 243878 h 501919"/>
                <a:gd name="connsiteX6" fmla="*/ 198996 w 1047115"/>
                <a:gd name="connsiteY6" fmla="*/ 242587 h 501919"/>
                <a:gd name="connsiteX7" fmla="*/ 196500 w 1047115"/>
                <a:gd name="connsiteY7" fmla="*/ 233205 h 501919"/>
                <a:gd name="connsiteX8" fmla="*/ 198738 w 1047115"/>
                <a:gd name="connsiteY8" fmla="*/ 87913 h 501919"/>
                <a:gd name="connsiteX9" fmla="*/ 214834 w 1047115"/>
                <a:gd name="connsiteY9" fmla="*/ 73539 h 501919"/>
                <a:gd name="connsiteX10" fmla="*/ 470833 w 1047115"/>
                <a:gd name="connsiteY10" fmla="*/ 33530 h 501919"/>
                <a:gd name="connsiteX11" fmla="*/ 483034 w 1047115"/>
                <a:gd name="connsiteY11" fmla="*/ 39275 h 501919"/>
                <a:gd name="connsiteX12" fmla="*/ 507996 w 1047115"/>
                <a:gd name="connsiteY12" fmla="*/ 64237 h 501919"/>
                <a:gd name="connsiteX13" fmla="*/ 507909 w 1047115"/>
                <a:gd name="connsiteY13" fmla="*/ 88337 h 501919"/>
                <a:gd name="connsiteX14" fmla="*/ 92606 w 1047115"/>
                <a:gd name="connsiteY14" fmla="*/ 495549 h 501919"/>
                <a:gd name="connsiteX15" fmla="*/ 76769 w 1047115"/>
                <a:gd name="connsiteY15" fmla="*/ 501919 h 501919"/>
                <a:gd name="connsiteX16" fmla="*/ 16517 w 1047115"/>
                <a:gd name="connsiteY16" fmla="*/ 501833 h 501919"/>
                <a:gd name="connsiteX17" fmla="*/ 250 w 1047115"/>
                <a:gd name="connsiteY17" fmla="*/ 489266 h 501919"/>
                <a:gd name="connsiteX18" fmla="*/ 4725 w 1047115"/>
                <a:gd name="connsiteY18" fmla="*/ 476527 h 501919"/>
                <a:gd name="connsiteX19" fmla="*/ 458503 w 1047115"/>
                <a:gd name="connsiteY19" fmla="*/ 39275 h 501919"/>
                <a:gd name="connsiteX20" fmla="*/ 470833 w 1047115"/>
                <a:gd name="connsiteY20" fmla="*/ 33530 h 501919"/>
                <a:gd name="connsiteX21" fmla="*/ 500243 w 1047115"/>
                <a:gd name="connsiteY21" fmla="*/ 549 h 501919"/>
                <a:gd name="connsiteX22" fmla="*/ 585886 w 1047115"/>
                <a:gd name="connsiteY22" fmla="*/ 27232 h 501919"/>
                <a:gd name="connsiteX23" fmla="*/ 595698 w 1047115"/>
                <a:gd name="connsiteY23" fmla="*/ 32998 h 501919"/>
                <a:gd name="connsiteX24" fmla="*/ 1041041 w 1047115"/>
                <a:gd name="connsiteY24" fmla="*/ 466291 h 501919"/>
                <a:gd name="connsiteX25" fmla="*/ 1046893 w 1047115"/>
                <a:gd name="connsiteY25" fmla="*/ 481268 h 501919"/>
                <a:gd name="connsiteX26" fmla="*/ 1030367 w 1047115"/>
                <a:gd name="connsiteY26" fmla="*/ 493662 h 501919"/>
                <a:gd name="connsiteX27" fmla="*/ 974850 w 1047115"/>
                <a:gd name="connsiteY27" fmla="*/ 493662 h 501919"/>
                <a:gd name="connsiteX28" fmla="*/ 956086 w 1047115"/>
                <a:gd name="connsiteY28" fmla="*/ 486088 h 501919"/>
                <a:gd name="connsiteX29" fmla="*/ 488106 w 1047115"/>
                <a:gd name="connsiteY29" fmla="*/ 26112 h 501919"/>
                <a:gd name="connsiteX30" fmla="*/ 486299 w 1047115"/>
                <a:gd name="connsiteY30" fmla="*/ 5025 h 501919"/>
                <a:gd name="connsiteX31" fmla="*/ 500243 w 1047115"/>
                <a:gd name="connsiteY31" fmla="*/ 549 h 50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47115" h="501919">
                  <a:moveTo>
                    <a:pt x="214834" y="73539"/>
                  </a:moveTo>
                  <a:cubicBezTo>
                    <a:pt x="236094" y="73367"/>
                    <a:pt x="257268" y="73367"/>
                    <a:pt x="278528" y="73539"/>
                  </a:cubicBezTo>
                  <a:cubicBezTo>
                    <a:pt x="288685" y="73625"/>
                    <a:pt x="294538" y="79822"/>
                    <a:pt x="294624" y="90237"/>
                  </a:cubicBezTo>
                  <a:cubicBezTo>
                    <a:pt x="294710" y="103578"/>
                    <a:pt x="294538" y="155480"/>
                    <a:pt x="294624" y="168133"/>
                  </a:cubicBezTo>
                  <a:cubicBezTo>
                    <a:pt x="294710" y="175277"/>
                    <a:pt x="292386" y="180958"/>
                    <a:pt x="286877" y="185864"/>
                  </a:cubicBezTo>
                  <a:cubicBezTo>
                    <a:pt x="265359" y="205059"/>
                    <a:pt x="244099" y="224511"/>
                    <a:pt x="222752" y="243878"/>
                  </a:cubicBezTo>
                  <a:cubicBezTo>
                    <a:pt x="214748" y="251108"/>
                    <a:pt x="203902" y="250678"/>
                    <a:pt x="198996" y="242587"/>
                  </a:cubicBezTo>
                  <a:cubicBezTo>
                    <a:pt x="197361" y="239918"/>
                    <a:pt x="196500" y="236389"/>
                    <a:pt x="196500" y="233205"/>
                  </a:cubicBezTo>
                  <a:cubicBezTo>
                    <a:pt x="196758" y="201358"/>
                    <a:pt x="198480" y="90151"/>
                    <a:pt x="198738" y="87913"/>
                  </a:cubicBezTo>
                  <a:cubicBezTo>
                    <a:pt x="200029" y="78359"/>
                    <a:pt x="205194" y="73625"/>
                    <a:pt x="214834" y="73539"/>
                  </a:cubicBezTo>
                  <a:close/>
                  <a:moveTo>
                    <a:pt x="470833" y="33530"/>
                  </a:moveTo>
                  <a:cubicBezTo>
                    <a:pt x="475008" y="33530"/>
                    <a:pt x="479161" y="35445"/>
                    <a:pt x="483034" y="39275"/>
                  </a:cubicBezTo>
                  <a:cubicBezTo>
                    <a:pt x="491383" y="47538"/>
                    <a:pt x="499733" y="55888"/>
                    <a:pt x="507996" y="64237"/>
                  </a:cubicBezTo>
                  <a:cubicBezTo>
                    <a:pt x="515656" y="71983"/>
                    <a:pt x="515656" y="80763"/>
                    <a:pt x="507909" y="88337"/>
                  </a:cubicBezTo>
                  <a:cubicBezTo>
                    <a:pt x="444215" y="150826"/>
                    <a:pt x="139258" y="449759"/>
                    <a:pt x="92606" y="495549"/>
                  </a:cubicBezTo>
                  <a:cubicBezTo>
                    <a:pt x="88130" y="499939"/>
                    <a:pt x="82880" y="501919"/>
                    <a:pt x="76769" y="501919"/>
                  </a:cubicBezTo>
                  <a:cubicBezTo>
                    <a:pt x="66870" y="501833"/>
                    <a:pt x="26674" y="501919"/>
                    <a:pt x="16517" y="501833"/>
                  </a:cubicBezTo>
                  <a:cubicBezTo>
                    <a:pt x="7049" y="501747"/>
                    <a:pt x="1885" y="497788"/>
                    <a:pt x="250" y="489266"/>
                  </a:cubicBezTo>
                  <a:cubicBezTo>
                    <a:pt x="-697" y="484274"/>
                    <a:pt x="1110" y="479970"/>
                    <a:pt x="4725" y="476527"/>
                  </a:cubicBezTo>
                  <a:cubicBezTo>
                    <a:pt x="56369" y="426777"/>
                    <a:pt x="424074" y="72414"/>
                    <a:pt x="458503" y="39275"/>
                  </a:cubicBezTo>
                  <a:cubicBezTo>
                    <a:pt x="462463" y="35445"/>
                    <a:pt x="466659" y="33530"/>
                    <a:pt x="470833" y="33530"/>
                  </a:cubicBezTo>
                  <a:close/>
                  <a:moveTo>
                    <a:pt x="500243" y="549"/>
                  </a:moveTo>
                  <a:cubicBezTo>
                    <a:pt x="518404" y="5885"/>
                    <a:pt x="575557" y="23616"/>
                    <a:pt x="585886" y="27232"/>
                  </a:cubicBezTo>
                  <a:cubicBezTo>
                    <a:pt x="589415" y="28436"/>
                    <a:pt x="593029" y="30416"/>
                    <a:pt x="595698" y="32998"/>
                  </a:cubicBezTo>
                  <a:cubicBezTo>
                    <a:pt x="619024" y="55464"/>
                    <a:pt x="1026150" y="451831"/>
                    <a:pt x="1041041" y="466291"/>
                  </a:cubicBezTo>
                  <a:cubicBezTo>
                    <a:pt x="1045258" y="470423"/>
                    <a:pt x="1047926" y="475157"/>
                    <a:pt x="1046893" y="481268"/>
                  </a:cubicBezTo>
                  <a:cubicBezTo>
                    <a:pt x="1045430" y="489445"/>
                    <a:pt x="1039921" y="493577"/>
                    <a:pt x="1030367" y="493662"/>
                  </a:cubicBezTo>
                  <a:cubicBezTo>
                    <a:pt x="1020641" y="493662"/>
                    <a:pt x="983630" y="493490"/>
                    <a:pt x="974850" y="493662"/>
                  </a:cubicBezTo>
                  <a:cubicBezTo>
                    <a:pt x="967448" y="493749"/>
                    <a:pt x="961509" y="491425"/>
                    <a:pt x="956086" y="486088"/>
                  </a:cubicBezTo>
                  <a:cubicBezTo>
                    <a:pt x="914082" y="444515"/>
                    <a:pt x="511518" y="49266"/>
                    <a:pt x="488106" y="26112"/>
                  </a:cubicBezTo>
                  <a:cubicBezTo>
                    <a:pt x="481479" y="19571"/>
                    <a:pt x="480790" y="11308"/>
                    <a:pt x="486299" y="5025"/>
                  </a:cubicBezTo>
                  <a:cubicBezTo>
                    <a:pt x="490000" y="807"/>
                    <a:pt x="494906" y="-1001"/>
                    <a:pt x="500243" y="549"/>
                  </a:cubicBezTo>
                  <a:close/>
                </a:path>
              </a:pathLst>
            </a:custGeom>
            <a:solidFill>
              <a:schemeClr val="accent1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1760BC9A-29BF-43E0-A8AE-E2E447BF2E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D569C80B-843F-4605-B81B-CA4D793D0D1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065520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52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Agenda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39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8E25EFD-FA1C-46D6-A28C-96E67AB55DB4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8554498" y="0"/>
            <a:ext cx="3637501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A1B1C6-9855-40BC-99AB-F919A7579E46}"/>
              </a:ext>
            </a:extLst>
          </p:cNvPr>
          <p:cNvSpPr/>
          <p:nvPr userDrawn="1"/>
        </p:nvSpPr>
        <p:spPr>
          <a:xfrm>
            <a:off x="4916997" y="0"/>
            <a:ext cx="36375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6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20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A7E06C3-6E2F-4AC9-9064-F4FBF13636B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-10048"/>
            <a:ext cx="7771555" cy="6868048"/>
          </a:xfrm>
          <a:custGeom>
            <a:avLst/>
            <a:gdLst>
              <a:gd name="connsiteX0" fmla="*/ 0 w 7748954"/>
              <a:gd name="connsiteY0" fmla="*/ 0 h 6858000"/>
              <a:gd name="connsiteX1" fmla="*/ 7748954 w 7748954"/>
              <a:gd name="connsiteY1" fmla="*/ 0 h 6858000"/>
              <a:gd name="connsiteX2" fmla="*/ 7748954 w 7748954"/>
              <a:gd name="connsiteY2" fmla="*/ 6858000 h 6858000"/>
              <a:gd name="connsiteX3" fmla="*/ 0 w 7748954"/>
              <a:gd name="connsiteY3" fmla="*/ 6858000 h 6858000"/>
              <a:gd name="connsiteX4" fmla="*/ 0 w 7748954"/>
              <a:gd name="connsiteY4" fmla="*/ 0 h 6858000"/>
              <a:gd name="connsiteX0" fmla="*/ 0 w 7748954"/>
              <a:gd name="connsiteY0" fmla="*/ 10048 h 6868048"/>
              <a:gd name="connsiteX1" fmla="*/ 4412901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10048 h 6868048"/>
              <a:gd name="connsiteX0" fmla="*/ 0 w 7748954"/>
              <a:gd name="connsiteY0" fmla="*/ 10048 h 6868048"/>
              <a:gd name="connsiteX1" fmla="*/ 4453095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10048 h 6868048"/>
              <a:gd name="connsiteX0" fmla="*/ 0 w 7773235"/>
              <a:gd name="connsiteY0" fmla="*/ 10048 h 6868048"/>
              <a:gd name="connsiteX1" fmla="*/ 4453095 w 7773235"/>
              <a:gd name="connsiteY1" fmla="*/ 0 h 6868048"/>
              <a:gd name="connsiteX2" fmla="*/ 7773235 w 7773235"/>
              <a:gd name="connsiteY2" fmla="*/ 6868048 h 6868048"/>
              <a:gd name="connsiteX3" fmla="*/ 0 w 7773235"/>
              <a:gd name="connsiteY3" fmla="*/ 6868048 h 6868048"/>
              <a:gd name="connsiteX4" fmla="*/ 0 w 7773235"/>
              <a:gd name="connsiteY4" fmla="*/ 10048 h 686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3235" h="6868048">
                <a:moveTo>
                  <a:pt x="0" y="10048"/>
                </a:moveTo>
                <a:lnTo>
                  <a:pt x="4453095" y="0"/>
                </a:lnTo>
                <a:lnTo>
                  <a:pt x="7773235" y="6868048"/>
                </a:lnTo>
                <a:lnTo>
                  <a:pt x="0" y="6868048"/>
                </a:lnTo>
                <a:lnTo>
                  <a:pt x="0" y="100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288DE25A-A213-4329-8429-40AED0B719C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443046" y="0"/>
            <a:ext cx="7748954" cy="6868048"/>
          </a:xfrm>
          <a:custGeom>
            <a:avLst/>
            <a:gdLst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0 h 6868048"/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4019341 w 7748954"/>
              <a:gd name="connsiteY3" fmla="*/ 6868048 h 6868048"/>
              <a:gd name="connsiteX4" fmla="*/ 0 w 7748954"/>
              <a:gd name="connsiteY4" fmla="*/ 0 h 6868048"/>
              <a:gd name="connsiteX0" fmla="*/ 0 w 7748954"/>
              <a:gd name="connsiteY0" fmla="*/ 0 h 6888145"/>
              <a:gd name="connsiteX1" fmla="*/ 7748954 w 7748954"/>
              <a:gd name="connsiteY1" fmla="*/ 0 h 6888145"/>
              <a:gd name="connsiteX2" fmla="*/ 7748954 w 7748954"/>
              <a:gd name="connsiteY2" fmla="*/ 6868048 h 6888145"/>
              <a:gd name="connsiteX3" fmla="*/ 3336054 w 7748954"/>
              <a:gd name="connsiteY3" fmla="*/ 6888145 h 6888145"/>
              <a:gd name="connsiteX4" fmla="*/ 0 w 7748954"/>
              <a:gd name="connsiteY4" fmla="*/ 0 h 6888145"/>
              <a:gd name="connsiteX0" fmla="*/ 0 w 7748954"/>
              <a:gd name="connsiteY0" fmla="*/ 0 h 6878096"/>
              <a:gd name="connsiteX1" fmla="*/ 7748954 w 7748954"/>
              <a:gd name="connsiteY1" fmla="*/ 0 h 6878096"/>
              <a:gd name="connsiteX2" fmla="*/ 7748954 w 7748954"/>
              <a:gd name="connsiteY2" fmla="*/ 6868048 h 6878096"/>
              <a:gd name="connsiteX3" fmla="*/ 3336054 w 7748954"/>
              <a:gd name="connsiteY3" fmla="*/ 6878096 h 6878096"/>
              <a:gd name="connsiteX4" fmla="*/ 0 w 7748954"/>
              <a:gd name="connsiteY4" fmla="*/ 0 h 6878096"/>
              <a:gd name="connsiteX0" fmla="*/ 0 w 7748954"/>
              <a:gd name="connsiteY0" fmla="*/ 0 h 6878096"/>
              <a:gd name="connsiteX1" fmla="*/ 7748954 w 7748954"/>
              <a:gd name="connsiteY1" fmla="*/ 0 h 6878096"/>
              <a:gd name="connsiteX2" fmla="*/ 7748954 w 7748954"/>
              <a:gd name="connsiteY2" fmla="*/ 6868048 h 6878096"/>
              <a:gd name="connsiteX3" fmla="*/ 3336054 w 7748954"/>
              <a:gd name="connsiteY3" fmla="*/ 6878096 h 6878096"/>
              <a:gd name="connsiteX4" fmla="*/ 0 w 7748954"/>
              <a:gd name="connsiteY4" fmla="*/ 0 h 6878096"/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3319870 w 7748954"/>
              <a:gd name="connsiteY3" fmla="*/ 6861912 h 6868048"/>
              <a:gd name="connsiteX4" fmla="*/ 0 w 7748954"/>
              <a:gd name="connsiteY4" fmla="*/ 0 h 686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8954" h="6868048">
                <a:moveTo>
                  <a:pt x="0" y="0"/>
                </a:moveTo>
                <a:lnTo>
                  <a:pt x="7748954" y="0"/>
                </a:lnTo>
                <a:lnTo>
                  <a:pt x="7748954" y="6868048"/>
                </a:lnTo>
                <a:lnTo>
                  <a:pt x="3319870" y="686191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9335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831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0" y="63597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0" y="65121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0" y="66645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7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EC76DC33-14CD-4C02-84C8-CC035CB62BF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75994" y="329303"/>
            <a:ext cx="2986331" cy="619939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3F7882D8-9ACD-4F56-B15D-1BBB457EDA7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24031" y="329303"/>
            <a:ext cx="2986331" cy="28615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2716904-EBBF-496C-B9C4-D47D8AE743E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072069" y="329303"/>
            <a:ext cx="2986331" cy="28615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3640979-6D66-4FDA-B9EA-44073035E7B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24031" y="3495675"/>
            <a:ext cx="6334369" cy="303302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81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00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F52919E-B856-46DF-8EE5-5AC4E85C0AFC}"/>
              </a:ext>
            </a:extLst>
          </p:cNvPr>
          <p:cNvGrpSpPr/>
          <p:nvPr userDrawn="1"/>
        </p:nvGrpSpPr>
        <p:grpSpPr>
          <a:xfrm>
            <a:off x="4196676" y="1564259"/>
            <a:ext cx="3798650" cy="2992952"/>
            <a:chOff x="2862987" y="1731312"/>
            <a:chExt cx="3418025" cy="269305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B162EE5-910E-4160-A7B0-0C601F238DB6}"/>
                </a:ext>
              </a:extLst>
            </p:cNvPr>
            <p:cNvGrpSpPr/>
            <p:nvPr/>
          </p:nvGrpSpPr>
          <p:grpSpPr>
            <a:xfrm>
              <a:off x="4863456" y="1894632"/>
              <a:ext cx="1417556" cy="2448506"/>
              <a:chOff x="4863456" y="1894632"/>
              <a:chExt cx="1417556" cy="2448506"/>
            </a:xfrm>
          </p:grpSpPr>
          <p:sp>
            <p:nvSpPr>
              <p:cNvPr id="18" name="Rounded Rectangle 21">
                <a:extLst>
                  <a:ext uri="{FF2B5EF4-FFF2-40B4-BE49-F238E27FC236}">
                    <a16:creationId xmlns:a16="http://schemas.microsoft.com/office/drawing/2014/main" id="{5857DF9A-0DFA-411D-ABBF-8DD8FE84827B}"/>
                  </a:ext>
                </a:extLst>
              </p:cNvPr>
              <p:cNvSpPr/>
              <p:nvPr userDrawn="1"/>
            </p:nvSpPr>
            <p:spPr>
              <a:xfrm>
                <a:off x="4863456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4A40203-79D4-4139-AE5E-B36E553D2369}"/>
                  </a:ext>
                </a:extLst>
              </p:cNvPr>
              <p:cNvSpPr/>
              <p:nvPr userDrawn="1"/>
            </p:nvSpPr>
            <p:spPr>
              <a:xfrm>
                <a:off x="5479028" y="20000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4765CAE1-265B-4D94-A8CF-ED17FF9F4322}"/>
                  </a:ext>
                </a:extLst>
              </p:cNvPr>
              <p:cNvGrpSpPr/>
              <p:nvPr userDrawn="1"/>
            </p:nvGrpSpPr>
            <p:grpSpPr>
              <a:xfrm>
                <a:off x="5503568" y="4128564"/>
                <a:ext cx="137331" cy="151064"/>
                <a:chOff x="2453209" y="5151638"/>
                <a:chExt cx="191820" cy="211002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D78BB8F2-69B5-4E2F-8FB4-BD0BE5A1A02C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23" name="Rounded Rectangle 35">
                  <a:extLst>
                    <a:ext uri="{FF2B5EF4-FFF2-40B4-BE49-F238E27FC236}">
                      <a16:creationId xmlns:a16="http://schemas.microsoft.com/office/drawing/2014/main" id="{59A25EE8-2076-4A4D-807E-97CF9F914D0E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6AAA686-C7E6-4867-BA89-6943B4C7DB01}"/>
                  </a:ext>
                </a:extLst>
              </p:cNvPr>
              <p:cNvSpPr/>
              <p:nvPr/>
            </p:nvSpPr>
            <p:spPr>
              <a:xfrm>
                <a:off x="5361788" y="2104137"/>
                <a:ext cx="839496" cy="196777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88CCCCE-4870-4A4B-8CDE-AAA330E2B6B7}"/>
                </a:ext>
              </a:extLst>
            </p:cNvPr>
            <p:cNvGrpSpPr/>
            <p:nvPr/>
          </p:nvGrpSpPr>
          <p:grpSpPr>
            <a:xfrm>
              <a:off x="2862987" y="1894632"/>
              <a:ext cx="1417556" cy="2448506"/>
              <a:chOff x="2862987" y="1894632"/>
              <a:chExt cx="1417556" cy="2448506"/>
            </a:xfrm>
          </p:grpSpPr>
          <p:sp>
            <p:nvSpPr>
              <p:cNvPr id="12" name="Rounded Rectangle 24">
                <a:extLst>
                  <a:ext uri="{FF2B5EF4-FFF2-40B4-BE49-F238E27FC236}">
                    <a16:creationId xmlns:a16="http://schemas.microsoft.com/office/drawing/2014/main" id="{27757B9D-CE6B-4800-A122-56607DAFDB72}"/>
                  </a:ext>
                </a:extLst>
              </p:cNvPr>
              <p:cNvSpPr/>
              <p:nvPr userDrawn="1"/>
            </p:nvSpPr>
            <p:spPr>
              <a:xfrm>
                <a:off x="2862987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372A922-FCD2-4CAC-B7CD-1F77428B0353}"/>
                  </a:ext>
                </a:extLst>
              </p:cNvPr>
              <p:cNvSpPr/>
              <p:nvPr userDrawn="1"/>
            </p:nvSpPr>
            <p:spPr>
              <a:xfrm>
                <a:off x="3478559" y="2015923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3045F076-7F06-40D5-BA94-1DED7C6961EB}"/>
                  </a:ext>
                </a:extLst>
              </p:cNvPr>
              <p:cNvGrpSpPr/>
              <p:nvPr userDrawn="1"/>
            </p:nvGrpSpPr>
            <p:grpSpPr>
              <a:xfrm>
                <a:off x="3503099" y="4128565"/>
                <a:ext cx="137331" cy="151064"/>
                <a:chOff x="2453209" y="5151638"/>
                <a:chExt cx="191820" cy="211002"/>
              </a:xfrm>
            </p:grpSpPr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ECCAA5FB-8472-4EDC-ABB5-0D68E2691A66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17" name="Rounded Rectangle 33">
                  <a:extLst>
                    <a:ext uri="{FF2B5EF4-FFF2-40B4-BE49-F238E27FC236}">
                      <a16:creationId xmlns:a16="http://schemas.microsoft.com/office/drawing/2014/main" id="{2FEFCE23-5925-42A4-B92E-728040CE5A75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C38BB0E-5112-4CE2-A023-EF1D07C301E2}"/>
                  </a:ext>
                </a:extLst>
              </p:cNvPr>
              <p:cNvSpPr/>
              <p:nvPr/>
            </p:nvSpPr>
            <p:spPr>
              <a:xfrm>
                <a:off x="2958987" y="2104137"/>
                <a:ext cx="839496" cy="196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C213A9E-9FBF-4202-B218-1401736130C1}"/>
                </a:ext>
              </a:extLst>
            </p:cNvPr>
            <p:cNvGrpSpPr/>
            <p:nvPr/>
          </p:nvGrpSpPr>
          <p:grpSpPr>
            <a:xfrm>
              <a:off x="3789598" y="1731312"/>
              <a:ext cx="1559139" cy="2693058"/>
              <a:chOff x="3789598" y="1731312"/>
              <a:chExt cx="1559139" cy="2693058"/>
            </a:xfrm>
          </p:grpSpPr>
          <p:sp>
            <p:nvSpPr>
              <p:cNvPr id="6" name="Rounded Rectangle 27">
                <a:extLst>
                  <a:ext uri="{FF2B5EF4-FFF2-40B4-BE49-F238E27FC236}">
                    <a16:creationId xmlns:a16="http://schemas.microsoft.com/office/drawing/2014/main" id="{251A0F03-6600-4BD3-9FE2-2FC1A0340CCA}"/>
                  </a:ext>
                </a:extLst>
              </p:cNvPr>
              <p:cNvSpPr/>
              <p:nvPr userDrawn="1"/>
            </p:nvSpPr>
            <p:spPr>
              <a:xfrm>
                <a:off x="3789598" y="1731312"/>
                <a:ext cx="1559139" cy="2693058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08C0C9F-E8EF-4FA2-914A-6A6DF8E83AEE}"/>
                  </a:ext>
                </a:extLst>
              </p:cNvPr>
              <p:cNvSpPr/>
              <p:nvPr userDrawn="1"/>
            </p:nvSpPr>
            <p:spPr>
              <a:xfrm>
                <a:off x="4475963" y="18586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9141CEF-A47B-462C-BBC6-04041B95A0B3}"/>
                  </a:ext>
                </a:extLst>
              </p:cNvPr>
              <p:cNvGrpSpPr/>
              <p:nvPr userDrawn="1"/>
            </p:nvGrpSpPr>
            <p:grpSpPr>
              <a:xfrm>
                <a:off x="4493644" y="4176986"/>
                <a:ext cx="151047" cy="166152"/>
                <a:chOff x="2453209" y="5151638"/>
                <a:chExt cx="191820" cy="211002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8AD9C02C-4B73-4AF3-9B22-A256810CF59F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11" name="Rounded Rectangle 31">
                  <a:extLst>
                    <a:ext uri="{FF2B5EF4-FFF2-40B4-BE49-F238E27FC236}">
                      <a16:creationId xmlns:a16="http://schemas.microsoft.com/office/drawing/2014/main" id="{525F1597-BCE8-4B44-A4B5-D9C693BD53BE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14FC3AE-E5EC-4BB3-A5CC-04DA7605BFD2}"/>
                  </a:ext>
                </a:extLst>
              </p:cNvPr>
              <p:cNvSpPr/>
              <p:nvPr/>
            </p:nvSpPr>
            <p:spPr>
              <a:xfrm>
                <a:off x="3888524" y="1953447"/>
                <a:ext cx="1370057" cy="21625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</p:grp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A7072C13-F92B-4F6E-933E-CCF6A092E78F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328994" y="1811131"/>
            <a:ext cx="1530045" cy="240335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2E8A7828-2637-4C74-A879-B48F0C8FE74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289755" y="1971247"/>
            <a:ext cx="932980" cy="219425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E601A353-9F1C-48F2-8F79-6383CE800E2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974022" y="1971247"/>
            <a:ext cx="932980" cy="219425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2781FB-F43D-4DA8-9408-E4DA4641BCE7}"/>
              </a:ext>
            </a:extLst>
          </p:cNvPr>
          <p:cNvGrpSpPr/>
          <p:nvPr userDrawn="1"/>
        </p:nvGrpSpPr>
        <p:grpSpPr>
          <a:xfrm>
            <a:off x="10865225" y="5705475"/>
            <a:ext cx="1145802" cy="1015054"/>
            <a:chOff x="10797950" y="5726226"/>
            <a:chExt cx="1047115" cy="927628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56F8641-EB22-423A-BDE7-7619EB8583D2}"/>
                </a:ext>
              </a:extLst>
            </p:cNvPr>
            <p:cNvSpPr/>
            <p:nvPr/>
          </p:nvSpPr>
          <p:spPr>
            <a:xfrm>
              <a:off x="10949154" y="5981375"/>
              <a:ext cx="744155" cy="672479"/>
            </a:xfrm>
            <a:custGeom>
              <a:avLst/>
              <a:gdLst>
                <a:gd name="connsiteX0" fmla="*/ 1663345 w 1873170"/>
                <a:gd name="connsiteY0" fmla="*/ 829592 h 1692747"/>
                <a:gd name="connsiteX1" fmla="*/ 1782942 w 1873170"/>
                <a:gd name="connsiteY1" fmla="*/ 932506 h 1692747"/>
                <a:gd name="connsiteX2" fmla="*/ 1697795 w 1873170"/>
                <a:gd name="connsiteY2" fmla="*/ 1086336 h 1692747"/>
                <a:gd name="connsiteX3" fmla="*/ 1727910 w 1873170"/>
                <a:gd name="connsiteY3" fmla="*/ 1113202 h 1692747"/>
                <a:gd name="connsiteX4" fmla="*/ 1802442 w 1873170"/>
                <a:gd name="connsiteY4" fmla="*/ 1237999 h 1692747"/>
                <a:gd name="connsiteX5" fmla="*/ 1873074 w 1873170"/>
                <a:gd name="connsiteY5" fmla="*/ 1564074 h 1692747"/>
                <a:gd name="connsiteX6" fmla="*/ 1873074 w 1873170"/>
                <a:gd name="connsiteY6" fmla="*/ 1577724 h 1692747"/>
                <a:gd name="connsiteX7" fmla="*/ 1731593 w 1873170"/>
                <a:gd name="connsiteY7" fmla="*/ 1577724 h 1692747"/>
                <a:gd name="connsiteX8" fmla="*/ 1731593 w 1873170"/>
                <a:gd name="connsiteY8" fmla="*/ 1692747 h 1692747"/>
                <a:gd name="connsiteX9" fmla="*/ 1577114 w 1873170"/>
                <a:gd name="connsiteY9" fmla="*/ 1692747 h 1692747"/>
                <a:gd name="connsiteX10" fmla="*/ 1577114 w 1873170"/>
                <a:gd name="connsiteY10" fmla="*/ 1578374 h 1692747"/>
                <a:gd name="connsiteX11" fmla="*/ 1436934 w 1873170"/>
                <a:gd name="connsiteY11" fmla="*/ 1578374 h 1692747"/>
                <a:gd name="connsiteX12" fmla="*/ 1437151 w 1873170"/>
                <a:gd name="connsiteY12" fmla="*/ 1526809 h 1692747"/>
                <a:gd name="connsiteX13" fmla="*/ 1512332 w 1873170"/>
                <a:gd name="connsiteY13" fmla="*/ 1222616 h 1692747"/>
                <a:gd name="connsiteX14" fmla="*/ 1570614 w 1873170"/>
                <a:gd name="connsiteY14" fmla="*/ 1124251 h 1692747"/>
                <a:gd name="connsiteX15" fmla="*/ 1609830 w 1873170"/>
                <a:gd name="connsiteY15" fmla="*/ 1085686 h 1692747"/>
                <a:gd name="connsiteX16" fmla="*/ 1531398 w 1873170"/>
                <a:gd name="connsiteY16" fmla="*/ 1008988 h 1692747"/>
                <a:gd name="connsiteX17" fmla="*/ 1527499 w 1873170"/>
                <a:gd name="connsiteY17" fmla="*/ 925140 h 1692747"/>
                <a:gd name="connsiteX18" fmla="*/ 1663345 w 1873170"/>
                <a:gd name="connsiteY18" fmla="*/ 829592 h 1692747"/>
                <a:gd name="connsiteX19" fmla="*/ 231945 w 1873170"/>
                <a:gd name="connsiteY19" fmla="*/ 502840 h 1692747"/>
                <a:gd name="connsiteX20" fmla="*/ 364243 w 1873170"/>
                <a:gd name="connsiteY20" fmla="*/ 561365 h 1692747"/>
                <a:gd name="connsiteX21" fmla="*/ 311378 w 1873170"/>
                <a:gd name="connsiteY21" fmla="*/ 843458 h 1692747"/>
                <a:gd name="connsiteX22" fmla="*/ 352760 w 1873170"/>
                <a:gd name="connsiteY22" fmla="*/ 859925 h 1692747"/>
                <a:gd name="connsiteX23" fmla="*/ 416892 w 1873170"/>
                <a:gd name="connsiteY23" fmla="*/ 917990 h 1692747"/>
                <a:gd name="connsiteX24" fmla="*/ 418842 w 1873170"/>
                <a:gd name="connsiteY24" fmla="*/ 931639 h 1692747"/>
                <a:gd name="connsiteX25" fmla="*/ 355360 w 1873170"/>
                <a:gd name="connsiteY25" fmla="*/ 1196400 h 1692747"/>
                <a:gd name="connsiteX26" fmla="*/ 338894 w 1873170"/>
                <a:gd name="connsiteY26" fmla="*/ 1406561 h 1692747"/>
                <a:gd name="connsiteX27" fmla="*/ 339327 w 1873170"/>
                <a:gd name="connsiteY27" fmla="*/ 1413278 h 1692747"/>
                <a:gd name="connsiteX28" fmla="*/ 407142 w 1873170"/>
                <a:gd name="connsiteY28" fmla="*/ 1413278 h 1692747"/>
                <a:gd name="connsiteX29" fmla="*/ 402376 w 1873170"/>
                <a:gd name="connsiteY29" fmla="*/ 1424328 h 1692747"/>
                <a:gd name="connsiteX30" fmla="*/ 351894 w 1873170"/>
                <a:gd name="connsiteY30" fmla="*/ 1503625 h 1692747"/>
                <a:gd name="connsiteX31" fmla="*/ 346044 w 1873170"/>
                <a:gd name="connsiteY31" fmla="*/ 1516842 h 1692747"/>
                <a:gd name="connsiteX32" fmla="*/ 345833 w 1873170"/>
                <a:gd name="connsiteY32" fmla="*/ 1692747 h 1692747"/>
                <a:gd name="connsiteX33" fmla="*/ 117464 w 1873170"/>
                <a:gd name="connsiteY33" fmla="*/ 1692747 h 1692747"/>
                <a:gd name="connsiteX34" fmla="*/ 117249 w 1873170"/>
                <a:gd name="connsiteY34" fmla="*/ 1518575 h 1692747"/>
                <a:gd name="connsiteX35" fmla="*/ 113999 w 1873170"/>
                <a:gd name="connsiteY35" fmla="*/ 1506659 h 1692747"/>
                <a:gd name="connsiteX36" fmla="*/ 23001 w 1873170"/>
                <a:gd name="connsiteY36" fmla="*/ 1317297 h 1692747"/>
                <a:gd name="connsiteX37" fmla="*/ 7402 w 1873170"/>
                <a:gd name="connsiteY37" fmla="*/ 1028270 h 1692747"/>
                <a:gd name="connsiteX38" fmla="*/ 36651 w 1873170"/>
                <a:gd name="connsiteY38" fmla="*/ 933590 h 1692747"/>
                <a:gd name="connsiteX39" fmla="*/ 143465 w 1873170"/>
                <a:gd name="connsiteY39" fmla="*/ 846708 h 1692747"/>
                <a:gd name="connsiteX40" fmla="*/ 152998 w 1873170"/>
                <a:gd name="connsiteY40" fmla="*/ 843892 h 1692747"/>
                <a:gd name="connsiteX41" fmla="*/ 99483 w 1873170"/>
                <a:gd name="connsiteY41" fmla="*/ 560498 h 1692747"/>
                <a:gd name="connsiteX42" fmla="*/ 231945 w 1873170"/>
                <a:gd name="connsiteY42" fmla="*/ 502840 h 1692747"/>
                <a:gd name="connsiteX43" fmla="*/ 715018 w 1873170"/>
                <a:gd name="connsiteY43" fmla="*/ 141258 h 1692747"/>
                <a:gd name="connsiteX44" fmla="*/ 947062 w 1873170"/>
                <a:gd name="connsiteY44" fmla="*/ 325421 h 1692747"/>
                <a:gd name="connsiteX45" fmla="*/ 795616 w 1873170"/>
                <a:gd name="connsiteY45" fmla="*/ 606647 h 1692747"/>
                <a:gd name="connsiteX46" fmla="*/ 840032 w 1873170"/>
                <a:gd name="connsiteY46" fmla="*/ 655829 h 1692747"/>
                <a:gd name="connsiteX47" fmla="*/ 951612 w 1873170"/>
                <a:gd name="connsiteY47" fmla="*/ 853858 h 1692747"/>
                <a:gd name="connsiteX48" fmla="*/ 1049327 w 1873170"/>
                <a:gd name="connsiteY48" fmla="*/ 1224133 h 1692747"/>
                <a:gd name="connsiteX49" fmla="*/ 1062543 w 1873170"/>
                <a:gd name="connsiteY49" fmla="*/ 1374929 h 1692747"/>
                <a:gd name="connsiteX50" fmla="*/ 1062543 w 1873170"/>
                <a:gd name="connsiteY50" fmla="*/ 1387062 h 1692747"/>
                <a:gd name="connsiteX51" fmla="*/ 841115 w 1873170"/>
                <a:gd name="connsiteY51" fmla="*/ 1387062 h 1692747"/>
                <a:gd name="connsiteX52" fmla="*/ 841115 w 1873170"/>
                <a:gd name="connsiteY52" fmla="*/ 1692747 h 1692747"/>
                <a:gd name="connsiteX53" fmla="*/ 586538 w 1873170"/>
                <a:gd name="connsiteY53" fmla="*/ 1692747 h 1692747"/>
                <a:gd name="connsiteX54" fmla="*/ 586538 w 1873170"/>
                <a:gd name="connsiteY54" fmla="*/ 1387712 h 1692747"/>
                <a:gd name="connsiteX55" fmla="*/ 364027 w 1873170"/>
                <a:gd name="connsiteY55" fmla="*/ 1387712 h 1692747"/>
                <a:gd name="connsiteX56" fmla="*/ 367493 w 1873170"/>
                <a:gd name="connsiteY56" fmla="*/ 1315130 h 1692747"/>
                <a:gd name="connsiteX57" fmla="*/ 423392 w 1873170"/>
                <a:gd name="connsiteY57" fmla="*/ 1008121 h 1692747"/>
                <a:gd name="connsiteX58" fmla="*/ 534106 w 1873170"/>
                <a:gd name="connsiteY58" fmla="*/ 732961 h 1692747"/>
                <a:gd name="connsiteX59" fmla="*/ 633987 w 1873170"/>
                <a:gd name="connsiteY59" fmla="*/ 610331 h 1692747"/>
                <a:gd name="connsiteX60" fmla="*/ 635720 w 1873170"/>
                <a:gd name="connsiteY60" fmla="*/ 607731 h 1692747"/>
                <a:gd name="connsiteX61" fmla="*/ 480591 w 1873170"/>
                <a:gd name="connsiteY61" fmla="*/ 326287 h 1692747"/>
                <a:gd name="connsiteX62" fmla="*/ 715018 w 1873170"/>
                <a:gd name="connsiteY62" fmla="*/ 141258 h 1692747"/>
                <a:gd name="connsiteX63" fmla="*/ 1244755 w 1873170"/>
                <a:gd name="connsiteY63" fmla="*/ 429 h 1692747"/>
                <a:gd name="connsiteX64" fmla="*/ 1466400 w 1873170"/>
                <a:gd name="connsiteY64" fmla="*/ 186758 h 1692747"/>
                <a:gd name="connsiteX65" fmla="*/ 1335103 w 1873170"/>
                <a:gd name="connsiteY65" fmla="*/ 467767 h 1692747"/>
                <a:gd name="connsiteX66" fmla="*/ 1338570 w 1873170"/>
                <a:gd name="connsiteY66" fmla="*/ 469934 h 1692747"/>
                <a:gd name="connsiteX67" fmla="*/ 1516882 w 1873170"/>
                <a:gd name="connsiteY67" fmla="*/ 643263 h 1692747"/>
                <a:gd name="connsiteX68" fmla="*/ 1545048 w 1873170"/>
                <a:gd name="connsiteY68" fmla="*/ 840642 h 1692747"/>
                <a:gd name="connsiteX69" fmla="*/ 1540931 w 1873170"/>
                <a:gd name="connsiteY69" fmla="*/ 851042 h 1692747"/>
                <a:gd name="connsiteX70" fmla="*/ 1524249 w 1873170"/>
                <a:gd name="connsiteY70" fmla="*/ 1051237 h 1692747"/>
                <a:gd name="connsiteX71" fmla="*/ 1526632 w 1873170"/>
                <a:gd name="connsiteY71" fmla="*/ 1060986 h 1692747"/>
                <a:gd name="connsiteX72" fmla="*/ 1425884 w 1873170"/>
                <a:gd name="connsiteY72" fmla="*/ 1329646 h 1692747"/>
                <a:gd name="connsiteX73" fmla="*/ 1389702 w 1873170"/>
                <a:gd name="connsiteY73" fmla="*/ 1378179 h 1692747"/>
                <a:gd name="connsiteX74" fmla="*/ 1384935 w 1873170"/>
                <a:gd name="connsiteY74" fmla="*/ 1389445 h 1692747"/>
                <a:gd name="connsiteX75" fmla="*/ 1384723 w 1873170"/>
                <a:gd name="connsiteY75" fmla="*/ 1692747 h 1692747"/>
                <a:gd name="connsiteX76" fmla="*/ 1070559 w 1873170"/>
                <a:gd name="connsiteY76" fmla="*/ 1692747 h 1692747"/>
                <a:gd name="connsiteX77" fmla="*/ 1070559 w 1873170"/>
                <a:gd name="connsiteY77" fmla="*/ 1415228 h 1692747"/>
                <a:gd name="connsiteX78" fmla="*/ 1088109 w 1873170"/>
                <a:gd name="connsiteY78" fmla="*/ 1413494 h 1692747"/>
                <a:gd name="connsiteX79" fmla="*/ 1087893 w 1873170"/>
                <a:gd name="connsiteY79" fmla="*/ 1346546 h 1692747"/>
                <a:gd name="connsiteX80" fmla="*/ 1035027 w 1873170"/>
                <a:gd name="connsiteY80" fmla="*/ 1022637 h 1692747"/>
                <a:gd name="connsiteX81" fmla="*/ 921930 w 1873170"/>
                <a:gd name="connsiteY81" fmla="*/ 729928 h 1692747"/>
                <a:gd name="connsiteX82" fmla="*/ 919546 w 1873170"/>
                <a:gd name="connsiteY82" fmla="*/ 720828 h 1692747"/>
                <a:gd name="connsiteX83" fmla="*/ 977612 w 1873170"/>
                <a:gd name="connsiteY83" fmla="*/ 562882 h 1692747"/>
                <a:gd name="connsiteX84" fmla="*/ 1112375 w 1873170"/>
                <a:gd name="connsiteY84" fmla="*/ 471017 h 1692747"/>
                <a:gd name="connsiteX85" fmla="*/ 1121475 w 1873170"/>
                <a:gd name="connsiteY85" fmla="*/ 468417 h 1692747"/>
                <a:gd name="connsiteX86" fmla="*/ 999061 w 1873170"/>
                <a:gd name="connsiteY86" fmla="*/ 337554 h 1692747"/>
                <a:gd name="connsiteX87" fmla="*/ 996895 w 1873170"/>
                <a:gd name="connsiteY87" fmla="*/ 159892 h 1692747"/>
                <a:gd name="connsiteX88" fmla="*/ 1244755 w 1873170"/>
                <a:gd name="connsiteY88" fmla="*/ 429 h 169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73170" h="1692747">
                  <a:moveTo>
                    <a:pt x="1663345" y="829592"/>
                  </a:moveTo>
                  <a:cubicBezTo>
                    <a:pt x="1718594" y="832625"/>
                    <a:pt x="1770809" y="876391"/>
                    <a:pt x="1782942" y="932506"/>
                  </a:cubicBezTo>
                  <a:cubicBezTo>
                    <a:pt x="1795942" y="993605"/>
                    <a:pt x="1766909" y="1059253"/>
                    <a:pt x="1697795" y="1086336"/>
                  </a:cubicBezTo>
                  <a:cubicBezTo>
                    <a:pt x="1707977" y="1095219"/>
                    <a:pt x="1718811" y="1103452"/>
                    <a:pt x="1727910" y="1113202"/>
                  </a:cubicBezTo>
                  <a:cubicBezTo>
                    <a:pt x="1761926" y="1149168"/>
                    <a:pt x="1784026" y="1192716"/>
                    <a:pt x="1802442" y="1237999"/>
                  </a:cubicBezTo>
                  <a:cubicBezTo>
                    <a:pt x="1844907" y="1342429"/>
                    <a:pt x="1869173" y="1451193"/>
                    <a:pt x="1873074" y="1564074"/>
                  </a:cubicBezTo>
                  <a:cubicBezTo>
                    <a:pt x="1873290" y="1568407"/>
                    <a:pt x="1873074" y="1572524"/>
                    <a:pt x="1873074" y="1577724"/>
                  </a:cubicBezTo>
                  <a:cubicBezTo>
                    <a:pt x="1825408" y="1577724"/>
                    <a:pt x="1779043" y="1577724"/>
                    <a:pt x="1731593" y="1577724"/>
                  </a:cubicBezTo>
                  <a:lnTo>
                    <a:pt x="1731593" y="1692747"/>
                  </a:lnTo>
                  <a:lnTo>
                    <a:pt x="1577114" y="1692747"/>
                  </a:lnTo>
                  <a:lnTo>
                    <a:pt x="1577114" y="1578374"/>
                  </a:lnTo>
                  <a:cubicBezTo>
                    <a:pt x="1530532" y="1578374"/>
                    <a:pt x="1483733" y="1578374"/>
                    <a:pt x="1436934" y="1578374"/>
                  </a:cubicBezTo>
                  <a:cubicBezTo>
                    <a:pt x="1436934" y="1560391"/>
                    <a:pt x="1435634" y="1543491"/>
                    <a:pt x="1437151" y="1526809"/>
                  </a:cubicBezTo>
                  <a:cubicBezTo>
                    <a:pt x="1446034" y="1421511"/>
                    <a:pt x="1470083" y="1319680"/>
                    <a:pt x="1512332" y="1222616"/>
                  </a:cubicBezTo>
                  <a:cubicBezTo>
                    <a:pt x="1527715" y="1187517"/>
                    <a:pt x="1545481" y="1153501"/>
                    <a:pt x="1570614" y="1124251"/>
                  </a:cubicBezTo>
                  <a:cubicBezTo>
                    <a:pt x="1582531" y="1110385"/>
                    <a:pt x="1596613" y="1098469"/>
                    <a:pt x="1609830" y="1085686"/>
                  </a:cubicBezTo>
                  <a:cubicBezTo>
                    <a:pt x="1573864" y="1071603"/>
                    <a:pt x="1546348" y="1046687"/>
                    <a:pt x="1531398" y="1008988"/>
                  </a:cubicBezTo>
                  <a:cubicBezTo>
                    <a:pt x="1520565" y="981472"/>
                    <a:pt x="1519699" y="953522"/>
                    <a:pt x="1527499" y="925140"/>
                  </a:cubicBezTo>
                  <a:cubicBezTo>
                    <a:pt x="1542231" y="871408"/>
                    <a:pt x="1595097" y="825909"/>
                    <a:pt x="1663345" y="829592"/>
                  </a:cubicBezTo>
                  <a:close/>
                  <a:moveTo>
                    <a:pt x="231945" y="502840"/>
                  </a:moveTo>
                  <a:cubicBezTo>
                    <a:pt x="280125" y="502975"/>
                    <a:pt x="328278" y="522475"/>
                    <a:pt x="364243" y="561365"/>
                  </a:cubicBezTo>
                  <a:cubicBezTo>
                    <a:pt x="438125" y="641096"/>
                    <a:pt x="425342" y="787126"/>
                    <a:pt x="311378" y="843458"/>
                  </a:cubicBezTo>
                  <a:cubicBezTo>
                    <a:pt x="324811" y="848875"/>
                    <a:pt x="339327" y="853641"/>
                    <a:pt x="352760" y="859925"/>
                  </a:cubicBezTo>
                  <a:cubicBezTo>
                    <a:pt x="379843" y="872708"/>
                    <a:pt x="401076" y="892641"/>
                    <a:pt x="416892" y="917990"/>
                  </a:cubicBezTo>
                  <a:cubicBezTo>
                    <a:pt x="419059" y="921673"/>
                    <a:pt x="420142" y="927523"/>
                    <a:pt x="418842" y="931639"/>
                  </a:cubicBezTo>
                  <a:cubicBezTo>
                    <a:pt x="390892" y="1018304"/>
                    <a:pt x="369443" y="1106485"/>
                    <a:pt x="355360" y="1196400"/>
                  </a:cubicBezTo>
                  <a:cubicBezTo>
                    <a:pt x="344310" y="1265948"/>
                    <a:pt x="337377" y="1335929"/>
                    <a:pt x="338894" y="1406561"/>
                  </a:cubicBezTo>
                  <a:cubicBezTo>
                    <a:pt x="338894" y="1408295"/>
                    <a:pt x="339111" y="1410028"/>
                    <a:pt x="339327" y="1413278"/>
                  </a:cubicBezTo>
                  <a:cubicBezTo>
                    <a:pt x="361210" y="1413278"/>
                    <a:pt x="383093" y="1413278"/>
                    <a:pt x="407142" y="1413278"/>
                  </a:cubicBezTo>
                  <a:cubicBezTo>
                    <a:pt x="404975" y="1418261"/>
                    <a:pt x="404109" y="1421511"/>
                    <a:pt x="402376" y="1424328"/>
                  </a:cubicBezTo>
                  <a:cubicBezTo>
                    <a:pt x="385693" y="1450760"/>
                    <a:pt x="368576" y="1476976"/>
                    <a:pt x="351894" y="1503625"/>
                  </a:cubicBezTo>
                  <a:cubicBezTo>
                    <a:pt x="349293" y="1507742"/>
                    <a:pt x="346044" y="1512292"/>
                    <a:pt x="346044" y="1516842"/>
                  </a:cubicBezTo>
                  <a:lnTo>
                    <a:pt x="345833" y="1692747"/>
                  </a:lnTo>
                  <a:lnTo>
                    <a:pt x="117464" y="1692747"/>
                  </a:lnTo>
                  <a:lnTo>
                    <a:pt x="117249" y="1518575"/>
                  </a:lnTo>
                  <a:cubicBezTo>
                    <a:pt x="117249" y="1514459"/>
                    <a:pt x="116383" y="1509476"/>
                    <a:pt x="113999" y="1506659"/>
                  </a:cubicBezTo>
                  <a:cubicBezTo>
                    <a:pt x="66767" y="1451627"/>
                    <a:pt x="40118" y="1386412"/>
                    <a:pt x="23001" y="1317297"/>
                  </a:cubicBezTo>
                  <a:cubicBezTo>
                    <a:pt x="-615" y="1222183"/>
                    <a:pt x="-6464" y="1125551"/>
                    <a:pt x="7402" y="1028270"/>
                  </a:cubicBezTo>
                  <a:cubicBezTo>
                    <a:pt x="12168" y="995338"/>
                    <a:pt x="21051" y="963489"/>
                    <a:pt x="36651" y="933590"/>
                  </a:cubicBezTo>
                  <a:cubicBezTo>
                    <a:pt x="59834" y="889391"/>
                    <a:pt x="95367" y="860358"/>
                    <a:pt x="143465" y="846708"/>
                  </a:cubicBezTo>
                  <a:cubicBezTo>
                    <a:pt x="146499" y="845842"/>
                    <a:pt x="149532" y="844975"/>
                    <a:pt x="152998" y="843892"/>
                  </a:cubicBezTo>
                  <a:cubicBezTo>
                    <a:pt x="37518" y="787126"/>
                    <a:pt x="24518" y="640663"/>
                    <a:pt x="99483" y="560498"/>
                  </a:cubicBezTo>
                  <a:cubicBezTo>
                    <a:pt x="135557" y="521933"/>
                    <a:pt x="183764" y="502704"/>
                    <a:pt x="231945" y="502840"/>
                  </a:cubicBezTo>
                  <a:close/>
                  <a:moveTo>
                    <a:pt x="715018" y="141258"/>
                  </a:moveTo>
                  <a:cubicBezTo>
                    <a:pt x="824866" y="141475"/>
                    <a:pt x="921496" y="218173"/>
                    <a:pt x="947062" y="325421"/>
                  </a:cubicBezTo>
                  <a:cubicBezTo>
                    <a:pt x="974795" y="442635"/>
                    <a:pt x="910447" y="567648"/>
                    <a:pt x="795616" y="606647"/>
                  </a:cubicBezTo>
                  <a:cubicBezTo>
                    <a:pt x="809699" y="622247"/>
                    <a:pt x="825515" y="638496"/>
                    <a:pt x="840032" y="655829"/>
                  </a:cubicBezTo>
                  <a:cubicBezTo>
                    <a:pt x="889430" y="714978"/>
                    <a:pt x="923013" y="783010"/>
                    <a:pt x="951612" y="853858"/>
                  </a:cubicBezTo>
                  <a:cubicBezTo>
                    <a:pt x="999711" y="973022"/>
                    <a:pt x="1032210" y="1096736"/>
                    <a:pt x="1049327" y="1224133"/>
                  </a:cubicBezTo>
                  <a:cubicBezTo>
                    <a:pt x="1056043" y="1274181"/>
                    <a:pt x="1058426" y="1324663"/>
                    <a:pt x="1062543" y="1374929"/>
                  </a:cubicBezTo>
                  <a:cubicBezTo>
                    <a:pt x="1062760" y="1378395"/>
                    <a:pt x="1062543" y="1382078"/>
                    <a:pt x="1062543" y="1387062"/>
                  </a:cubicBezTo>
                  <a:cubicBezTo>
                    <a:pt x="988662" y="1387062"/>
                    <a:pt x="915430" y="1387062"/>
                    <a:pt x="841115" y="1387062"/>
                  </a:cubicBezTo>
                  <a:lnTo>
                    <a:pt x="841115" y="1692747"/>
                  </a:lnTo>
                  <a:lnTo>
                    <a:pt x="586538" y="1692747"/>
                  </a:lnTo>
                  <a:lnTo>
                    <a:pt x="586538" y="1387712"/>
                  </a:lnTo>
                  <a:cubicBezTo>
                    <a:pt x="513306" y="1387712"/>
                    <a:pt x="439425" y="1387712"/>
                    <a:pt x="364027" y="1387712"/>
                  </a:cubicBezTo>
                  <a:cubicBezTo>
                    <a:pt x="365110" y="1362362"/>
                    <a:pt x="365543" y="1338746"/>
                    <a:pt x="367493" y="1315130"/>
                  </a:cubicBezTo>
                  <a:cubicBezTo>
                    <a:pt x="375943" y="1210916"/>
                    <a:pt x="395009" y="1108652"/>
                    <a:pt x="423392" y="1008121"/>
                  </a:cubicBezTo>
                  <a:cubicBezTo>
                    <a:pt x="450475" y="912573"/>
                    <a:pt x="484057" y="819409"/>
                    <a:pt x="534106" y="732961"/>
                  </a:cubicBezTo>
                  <a:cubicBezTo>
                    <a:pt x="560755" y="686812"/>
                    <a:pt x="591304" y="643480"/>
                    <a:pt x="633987" y="610331"/>
                  </a:cubicBezTo>
                  <a:cubicBezTo>
                    <a:pt x="634853" y="609680"/>
                    <a:pt x="635070" y="608597"/>
                    <a:pt x="635720" y="607731"/>
                  </a:cubicBezTo>
                  <a:cubicBezTo>
                    <a:pt x="518073" y="568082"/>
                    <a:pt x="452858" y="443285"/>
                    <a:pt x="480591" y="326287"/>
                  </a:cubicBezTo>
                  <a:cubicBezTo>
                    <a:pt x="506373" y="216874"/>
                    <a:pt x="603221" y="141042"/>
                    <a:pt x="715018" y="141258"/>
                  </a:cubicBezTo>
                  <a:close/>
                  <a:moveTo>
                    <a:pt x="1244755" y="429"/>
                  </a:moveTo>
                  <a:cubicBezTo>
                    <a:pt x="1348753" y="6279"/>
                    <a:pt x="1440617" y="82977"/>
                    <a:pt x="1466400" y="186758"/>
                  </a:cubicBezTo>
                  <a:cubicBezTo>
                    <a:pt x="1492833" y="293355"/>
                    <a:pt x="1446251" y="411219"/>
                    <a:pt x="1335103" y="467767"/>
                  </a:cubicBezTo>
                  <a:cubicBezTo>
                    <a:pt x="1336403" y="468634"/>
                    <a:pt x="1337486" y="469717"/>
                    <a:pt x="1338570" y="469934"/>
                  </a:cubicBezTo>
                  <a:cubicBezTo>
                    <a:pt x="1431734" y="492900"/>
                    <a:pt x="1487633" y="554649"/>
                    <a:pt x="1516882" y="643263"/>
                  </a:cubicBezTo>
                  <a:cubicBezTo>
                    <a:pt x="1538115" y="707395"/>
                    <a:pt x="1543965" y="773693"/>
                    <a:pt x="1545048" y="840642"/>
                  </a:cubicBezTo>
                  <a:cubicBezTo>
                    <a:pt x="1545048" y="844108"/>
                    <a:pt x="1543315" y="848441"/>
                    <a:pt x="1540931" y="851042"/>
                  </a:cubicBezTo>
                  <a:cubicBezTo>
                    <a:pt x="1487633" y="911057"/>
                    <a:pt x="1481566" y="984505"/>
                    <a:pt x="1524249" y="1051237"/>
                  </a:cubicBezTo>
                  <a:cubicBezTo>
                    <a:pt x="1525982" y="1054053"/>
                    <a:pt x="1527282" y="1057953"/>
                    <a:pt x="1526632" y="1060986"/>
                  </a:cubicBezTo>
                  <a:cubicBezTo>
                    <a:pt x="1508432" y="1156317"/>
                    <a:pt x="1479400" y="1247532"/>
                    <a:pt x="1425884" y="1329646"/>
                  </a:cubicBezTo>
                  <a:cubicBezTo>
                    <a:pt x="1414835" y="1346546"/>
                    <a:pt x="1401618" y="1361929"/>
                    <a:pt x="1389702" y="1378179"/>
                  </a:cubicBezTo>
                  <a:cubicBezTo>
                    <a:pt x="1387319" y="1381429"/>
                    <a:pt x="1384935" y="1385545"/>
                    <a:pt x="1384935" y="1389445"/>
                  </a:cubicBezTo>
                  <a:lnTo>
                    <a:pt x="1384723" y="1692747"/>
                  </a:lnTo>
                  <a:lnTo>
                    <a:pt x="1070559" y="1692747"/>
                  </a:lnTo>
                  <a:lnTo>
                    <a:pt x="1070559" y="1415228"/>
                  </a:lnTo>
                  <a:cubicBezTo>
                    <a:pt x="1076626" y="1414578"/>
                    <a:pt x="1081826" y="1414144"/>
                    <a:pt x="1088109" y="1413494"/>
                  </a:cubicBezTo>
                  <a:cubicBezTo>
                    <a:pt x="1088109" y="1390962"/>
                    <a:pt x="1088976" y="1368862"/>
                    <a:pt x="1087893" y="1346546"/>
                  </a:cubicBezTo>
                  <a:cubicBezTo>
                    <a:pt x="1082476" y="1236699"/>
                    <a:pt x="1063626" y="1128801"/>
                    <a:pt x="1035027" y="1022637"/>
                  </a:cubicBezTo>
                  <a:cubicBezTo>
                    <a:pt x="1007728" y="921023"/>
                    <a:pt x="973062" y="822226"/>
                    <a:pt x="921930" y="729928"/>
                  </a:cubicBezTo>
                  <a:cubicBezTo>
                    <a:pt x="920413" y="727328"/>
                    <a:pt x="919113" y="723645"/>
                    <a:pt x="919546" y="720828"/>
                  </a:cubicBezTo>
                  <a:cubicBezTo>
                    <a:pt x="929079" y="664496"/>
                    <a:pt x="944463" y="610331"/>
                    <a:pt x="977612" y="562882"/>
                  </a:cubicBezTo>
                  <a:cubicBezTo>
                    <a:pt x="1010978" y="515216"/>
                    <a:pt x="1056910" y="485967"/>
                    <a:pt x="1112375" y="471017"/>
                  </a:cubicBezTo>
                  <a:cubicBezTo>
                    <a:pt x="1114759" y="470367"/>
                    <a:pt x="1116925" y="469717"/>
                    <a:pt x="1121475" y="468417"/>
                  </a:cubicBezTo>
                  <a:cubicBezTo>
                    <a:pt x="1063843" y="438735"/>
                    <a:pt x="1022461" y="396269"/>
                    <a:pt x="999061" y="337554"/>
                  </a:cubicBezTo>
                  <a:cubicBezTo>
                    <a:pt x="975662" y="278839"/>
                    <a:pt x="974795" y="219257"/>
                    <a:pt x="996895" y="159892"/>
                  </a:cubicBezTo>
                  <a:cubicBezTo>
                    <a:pt x="1035027" y="57411"/>
                    <a:pt x="1133608" y="-5855"/>
                    <a:pt x="1244755" y="429"/>
                  </a:cubicBezTo>
                  <a:close/>
                </a:path>
              </a:pathLst>
            </a:custGeom>
            <a:solidFill>
              <a:schemeClr val="accent4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824311D-987A-4167-B9A0-0A276A964C09}"/>
                </a:ext>
              </a:extLst>
            </p:cNvPr>
            <p:cNvSpPr/>
            <p:nvPr/>
          </p:nvSpPr>
          <p:spPr>
            <a:xfrm>
              <a:off x="10797950" y="5726226"/>
              <a:ext cx="1047115" cy="501919"/>
            </a:xfrm>
            <a:custGeom>
              <a:avLst/>
              <a:gdLst>
                <a:gd name="connsiteX0" fmla="*/ 214834 w 1047115"/>
                <a:gd name="connsiteY0" fmla="*/ 73539 h 501919"/>
                <a:gd name="connsiteX1" fmla="*/ 278528 w 1047115"/>
                <a:gd name="connsiteY1" fmla="*/ 73539 h 501919"/>
                <a:gd name="connsiteX2" fmla="*/ 294624 w 1047115"/>
                <a:gd name="connsiteY2" fmla="*/ 90237 h 501919"/>
                <a:gd name="connsiteX3" fmla="*/ 294624 w 1047115"/>
                <a:gd name="connsiteY3" fmla="*/ 168133 h 501919"/>
                <a:gd name="connsiteX4" fmla="*/ 286877 w 1047115"/>
                <a:gd name="connsiteY4" fmla="*/ 185864 h 501919"/>
                <a:gd name="connsiteX5" fmla="*/ 222752 w 1047115"/>
                <a:gd name="connsiteY5" fmla="*/ 243878 h 501919"/>
                <a:gd name="connsiteX6" fmla="*/ 198996 w 1047115"/>
                <a:gd name="connsiteY6" fmla="*/ 242587 h 501919"/>
                <a:gd name="connsiteX7" fmla="*/ 196500 w 1047115"/>
                <a:gd name="connsiteY7" fmla="*/ 233205 h 501919"/>
                <a:gd name="connsiteX8" fmla="*/ 198738 w 1047115"/>
                <a:gd name="connsiteY8" fmla="*/ 87913 h 501919"/>
                <a:gd name="connsiteX9" fmla="*/ 214834 w 1047115"/>
                <a:gd name="connsiteY9" fmla="*/ 73539 h 501919"/>
                <a:gd name="connsiteX10" fmla="*/ 470833 w 1047115"/>
                <a:gd name="connsiteY10" fmla="*/ 33530 h 501919"/>
                <a:gd name="connsiteX11" fmla="*/ 483034 w 1047115"/>
                <a:gd name="connsiteY11" fmla="*/ 39275 h 501919"/>
                <a:gd name="connsiteX12" fmla="*/ 507996 w 1047115"/>
                <a:gd name="connsiteY12" fmla="*/ 64237 h 501919"/>
                <a:gd name="connsiteX13" fmla="*/ 507909 w 1047115"/>
                <a:gd name="connsiteY13" fmla="*/ 88337 h 501919"/>
                <a:gd name="connsiteX14" fmla="*/ 92606 w 1047115"/>
                <a:gd name="connsiteY14" fmla="*/ 495549 h 501919"/>
                <a:gd name="connsiteX15" fmla="*/ 76769 w 1047115"/>
                <a:gd name="connsiteY15" fmla="*/ 501919 h 501919"/>
                <a:gd name="connsiteX16" fmla="*/ 16517 w 1047115"/>
                <a:gd name="connsiteY16" fmla="*/ 501833 h 501919"/>
                <a:gd name="connsiteX17" fmla="*/ 250 w 1047115"/>
                <a:gd name="connsiteY17" fmla="*/ 489266 h 501919"/>
                <a:gd name="connsiteX18" fmla="*/ 4725 w 1047115"/>
                <a:gd name="connsiteY18" fmla="*/ 476527 h 501919"/>
                <a:gd name="connsiteX19" fmla="*/ 458503 w 1047115"/>
                <a:gd name="connsiteY19" fmla="*/ 39275 h 501919"/>
                <a:gd name="connsiteX20" fmla="*/ 470833 w 1047115"/>
                <a:gd name="connsiteY20" fmla="*/ 33530 h 501919"/>
                <a:gd name="connsiteX21" fmla="*/ 500243 w 1047115"/>
                <a:gd name="connsiteY21" fmla="*/ 549 h 501919"/>
                <a:gd name="connsiteX22" fmla="*/ 585886 w 1047115"/>
                <a:gd name="connsiteY22" fmla="*/ 27232 h 501919"/>
                <a:gd name="connsiteX23" fmla="*/ 595698 w 1047115"/>
                <a:gd name="connsiteY23" fmla="*/ 32998 h 501919"/>
                <a:gd name="connsiteX24" fmla="*/ 1041041 w 1047115"/>
                <a:gd name="connsiteY24" fmla="*/ 466291 h 501919"/>
                <a:gd name="connsiteX25" fmla="*/ 1046893 w 1047115"/>
                <a:gd name="connsiteY25" fmla="*/ 481268 h 501919"/>
                <a:gd name="connsiteX26" fmla="*/ 1030367 w 1047115"/>
                <a:gd name="connsiteY26" fmla="*/ 493662 h 501919"/>
                <a:gd name="connsiteX27" fmla="*/ 974850 w 1047115"/>
                <a:gd name="connsiteY27" fmla="*/ 493662 h 501919"/>
                <a:gd name="connsiteX28" fmla="*/ 956086 w 1047115"/>
                <a:gd name="connsiteY28" fmla="*/ 486088 h 501919"/>
                <a:gd name="connsiteX29" fmla="*/ 488106 w 1047115"/>
                <a:gd name="connsiteY29" fmla="*/ 26112 h 501919"/>
                <a:gd name="connsiteX30" fmla="*/ 486299 w 1047115"/>
                <a:gd name="connsiteY30" fmla="*/ 5025 h 501919"/>
                <a:gd name="connsiteX31" fmla="*/ 500243 w 1047115"/>
                <a:gd name="connsiteY31" fmla="*/ 549 h 50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47115" h="501919">
                  <a:moveTo>
                    <a:pt x="214834" y="73539"/>
                  </a:moveTo>
                  <a:cubicBezTo>
                    <a:pt x="236094" y="73367"/>
                    <a:pt x="257268" y="73367"/>
                    <a:pt x="278528" y="73539"/>
                  </a:cubicBezTo>
                  <a:cubicBezTo>
                    <a:pt x="288685" y="73625"/>
                    <a:pt x="294538" y="79822"/>
                    <a:pt x="294624" y="90237"/>
                  </a:cubicBezTo>
                  <a:cubicBezTo>
                    <a:pt x="294710" y="103578"/>
                    <a:pt x="294538" y="155480"/>
                    <a:pt x="294624" y="168133"/>
                  </a:cubicBezTo>
                  <a:cubicBezTo>
                    <a:pt x="294710" y="175277"/>
                    <a:pt x="292386" y="180958"/>
                    <a:pt x="286877" y="185864"/>
                  </a:cubicBezTo>
                  <a:cubicBezTo>
                    <a:pt x="265359" y="205059"/>
                    <a:pt x="244099" y="224511"/>
                    <a:pt x="222752" y="243878"/>
                  </a:cubicBezTo>
                  <a:cubicBezTo>
                    <a:pt x="214748" y="251108"/>
                    <a:pt x="203902" y="250678"/>
                    <a:pt x="198996" y="242587"/>
                  </a:cubicBezTo>
                  <a:cubicBezTo>
                    <a:pt x="197361" y="239918"/>
                    <a:pt x="196500" y="236389"/>
                    <a:pt x="196500" y="233205"/>
                  </a:cubicBezTo>
                  <a:cubicBezTo>
                    <a:pt x="196758" y="201358"/>
                    <a:pt x="198480" y="90151"/>
                    <a:pt x="198738" y="87913"/>
                  </a:cubicBezTo>
                  <a:cubicBezTo>
                    <a:pt x="200029" y="78359"/>
                    <a:pt x="205194" y="73625"/>
                    <a:pt x="214834" y="73539"/>
                  </a:cubicBezTo>
                  <a:close/>
                  <a:moveTo>
                    <a:pt x="470833" y="33530"/>
                  </a:moveTo>
                  <a:cubicBezTo>
                    <a:pt x="475008" y="33530"/>
                    <a:pt x="479161" y="35445"/>
                    <a:pt x="483034" y="39275"/>
                  </a:cubicBezTo>
                  <a:cubicBezTo>
                    <a:pt x="491383" y="47538"/>
                    <a:pt x="499733" y="55888"/>
                    <a:pt x="507996" y="64237"/>
                  </a:cubicBezTo>
                  <a:cubicBezTo>
                    <a:pt x="515656" y="71983"/>
                    <a:pt x="515656" y="80763"/>
                    <a:pt x="507909" y="88337"/>
                  </a:cubicBezTo>
                  <a:cubicBezTo>
                    <a:pt x="444215" y="150826"/>
                    <a:pt x="139258" y="449759"/>
                    <a:pt x="92606" y="495549"/>
                  </a:cubicBezTo>
                  <a:cubicBezTo>
                    <a:pt x="88130" y="499939"/>
                    <a:pt x="82880" y="501919"/>
                    <a:pt x="76769" y="501919"/>
                  </a:cubicBezTo>
                  <a:cubicBezTo>
                    <a:pt x="66870" y="501833"/>
                    <a:pt x="26674" y="501919"/>
                    <a:pt x="16517" y="501833"/>
                  </a:cubicBezTo>
                  <a:cubicBezTo>
                    <a:pt x="7049" y="501747"/>
                    <a:pt x="1885" y="497788"/>
                    <a:pt x="250" y="489266"/>
                  </a:cubicBezTo>
                  <a:cubicBezTo>
                    <a:pt x="-697" y="484274"/>
                    <a:pt x="1110" y="479970"/>
                    <a:pt x="4725" y="476527"/>
                  </a:cubicBezTo>
                  <a:cubicBezTo>
                    <a:pt x="56369" y="426777"/>
                    <a:pt x="424074" y="72414"/>
                    <a:pt x="458503" y="39275"/>
                  </a:cubicBezTo>
                  <a:cubicBezTo>
                    <a:pt x="462463" y="35445"/>
                    <a:pt x="466659" y="33530"/>
                    <a:pt x="470833" y="33530"/>
                  </a:cubicBezTo>
                  <a:close/>
                  <a:moveTo>
                    <a:pt x="500243" y="549"/>
                  </a:moveTo>
                  <a:cubicBezTo>
                    <a:pt x="518404" y="5885"/>
                    <a:pt x="575557" y="23616"/>
                    <a:pt x="585886" y="27232"/>
                  </a:cubicBezTo>
                  <a:cubicBezTo>
                    <a:pt x="589415" y="28436"/>
                    <a:pt x="593029" y="30416"/>
                    <a:pt x="595698" y="32998"/>
                  </a:cubicBezTo>
                  <a:cubicBezTo>
                    <a:pt x="619024" y="55464"/>
                    <a:pt x="1026150" y="451831"/>
                    <a:pt x="1041041" y="466291"/>
                  </a:cubicBezTo>
                  <a:cubicBezTo>
                    <a:pt x="1045258" y="470423"/>
                    <a:pt x="1047926" y="475157"/>
                    <a:pt x="1046893" y="481268"/>
                  </a:cubicBezTo>
                  <a:cubicBezTo>
                    <a:pt x="1045430" y="489445"/>
                    <a:pt x="1039921" y="493577"/>
                    <a:pt x="1030367" y="493662"/>
                  </a:cubicBezTo>
                  <a:cubicBezTo>
                    <a:pt x="1020641" y="493662"/>
                    <a:pt x="983630" y="493490"/>
                    <a:pt x="974850" y="493662"/>
                  </a:cubicBezTo>
                  <a:cubicBezTo>
                    <a:pt x="967448" y="493749"/>
                    <a:pt x="961509" y="491425"/>
                    <a:pt x="956086" y="486088"/>
                  </a:cubicBezTo>
                  <a:cubicBezTo>
                    <a:pt x="914082" y="444515"/>
                    <a:pt x="511518" y="49266"/>
                    <a:pt x="488106" y="26112"/>
                  </a:cubicBezTo>
                  <a:cubicBezTo>
                    <a:pt x="481479" y="19571"/>
                    <a:pt x="480790" y="11308"/>
                    <a:pt x="486299" y="5025"/>
                  </a:cubicBezTo>
                  <a:cubicBezTo>
                    <a:pt x="490000" y="807"/>
                    <a:pt x="494906" y="-1001"/>
                    <a:pt x="500243" y="549"/>
                  </a:cubicBezTo>
                  <a:close/>
                </a:path>
              </a:pathLst>
            </a:custGeom>
            <a:solidFill>
              <a:schemeClr val="accent1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B0A17E7-4B0C-41B9-B574-2BD11D86C5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3B55431D-B5B9-417E-857F-FCF42520084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id="{1FE51354-F93A-4DBC-AED0-C189EF51AAC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065520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119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01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87B19B0-3649-419E-B83B-69001425C8F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3238500"/>
            <a:ext cx="6035040" cy="36195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5DD0BA-4EFB-4795-8969-0FFB84E5BAE7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156960" y="3238500"/>
            <a:ext cx="6035040" cy="36195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1CF2F88-87EB-4812-8080-E038E2F95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7745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DF2296-44BB-4865-AB73-F34651A6FD39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A6045EE-39D8-4F62-BED2-6D58399E85D9}"/>
              </a:ext>
            </a:extLst>
          </p:cNvPr>
          <p:cNvGrpSpPr/>
          <p:nvPr userDrawn="1"/>
        </p:nvGrpSpPr>
        <p:grpSpPr>
          <a:xfrm>
            <a:off x="3295523" y="1504766"/>
            <a:ext cx="5600954" cy="3077345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E034AF2-468F-410B-A6F3-C1BE01DC696F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9536716-C10B-49FB-8F64-BE25D35BAB7B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BED52C-895A-4399-8F65-905B0B36206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FEB1ADB-2C68-4189-ACB5-1712592CEFA5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E337976-CB3F-447D-87B4-52997E6326F8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49E1F47-A49C-4E0D-953E-4A37A839AF42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A8B896F-D884-4D96-90EF-079E156031F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5F0D8746-DF02-4AA5-8E5F-0B6FCA4CC58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A39C991-F1F1-4EA3-AE4E-55B883F4CFEF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7A9937EE-9EF6-4EEE-A4FF-4100004AB7A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CBF1DFC7-97C8-43DB-9E4E-B89DD46664BC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54C1C5-0F94-4850-9153-CA8A037EDE54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5BA25A20-F8B4-4164-A7E0-BF6994E8607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048029" y="1677606"/>
            <a:ext cx="4124421" cy="24823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DE4425-1F46-4BB4-868B-4098BA1E44BA}"/>
              </a:ext>
            </a:extLst>
          </p:cNvPr>
          <p:cNvSpPr/>
          <p:nvPr userDrawn="1"/>
        </p:nvSpPr>
        <p:spPr>
          <a:xfrm>
            <a:off x="323529" y="301408"/>
            <a:ext cx="11573197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0845E88C-28C1-418B-A201-8EF6078280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8828C03-0640-4801-9208-4E8FB4567E65}"/>
              </a:ext>
            </a:extLst>
          </p:cNvPr>
          <p:cNvSpPr/>
          <p:nvPr userDrawn="1"/>
        </p:nvSpPr>
        <p:spPr>
          <a:xfrm flipH="1">
            <a:off x="9647495" y="300218"/>
            <a:ext cx="2249231" cy="763537"/>
          </a:xfrm>
          <a:custGeom>
            <a:avLst/>
            <a:gdLst>
              <a:gd name="connsiteX0" fmla="*/ 1079499 w 2036992"/>
              <a:gd name="connsiteY0" fmla="*/ 533143 h 690412"/>
              <a:gd name="connsiteX1" fmla="*/ 954941 w 2036992"/>
              <a:gd name="connsiteY1" fmla="*/ 533143 h 690412"/>
              <a:gd name="connsiteX2" fmla="*/ 954941 w 2036992"/>
              <a:gd name="connsiteY2" fmla="*/ 657700 h 690412"/>
              <a:gd name="connsiteX3" fmla="*/ 1079499 w 2036992"/>
              <a:gd name="connsiteY3" fmla="*/ 657700 h 690412"/>
              <a:gd name="connsiteX4" fmla="*/ 1221670 w 2036992"/>
              <a:gd name="connsiteY4" fmla="*/ 533143 h 690412"/>
              <a:gd name="connsiteX5" fmla="*/ 1097112 w 2036992"/>
              <a:gd name="connsiteY5" fmla="*/ 533143 h 690412"/>
              <a:gd name="connsiteX6" fmla="*/ 1097112 w 2036992"/>
              <a:gd name="connsiteY6" fmla="*/ 657700 h 690412"/>
              <a:gd name="connsiteX7" fmla="*/ 1221670 w 2036992"/>
              <a:gd name="connsiteY7" fmla="*/ 657700 h 690412"/>
              <a:gd name="connsiteX8" fmla="*/ 1079499 w 2036992"/>
              <a:gd name="connsiteY8" fmla="*/ 384366 h 690412"/>
              <a:gd name="connsiteX9" fmla="*/ 954941 w 2036992"/>
              <a:gd name="connsiteY9" fmla="*/ 384366 h 690412"/>
              <a:gd name="connsiteX10" fmla="*/ 954941 w 2036992"/>
              <a:gd name="connsiteY10" fmla="*/ 508923 h 690412"/>
              <a:gd name="connsiteX11" fmla="*/ 1079499 w 2036992"/>
              <a:gd name="connsiteY11" fmla="*/ 508923 h 690412"/>
              <a:gd name="connsiteX12" fmla="*/ 1221670 w 2036992"/>
              <a:gd name="connsiteY12" fmla="*/ 384366 h 690412"/>
              <a:gd name="connsiteX13" fmla="*/ 1097112 w 2036992"/>
              <a:gd name="connsiteY13" fmla="*/ 384366 h 690412"/>
              <a:gd name="connsiteX14" fmla="*/ 1097112 w 2036992"/>
              <a:gd name="connsiteY14" fmla="*/ 508923 h 690412"/>
              <a:gd name="connsiteX15" fmla="*/ 1221670 w 2036992"/>
              <a:gd name="connsiteY15" fmla="*/ 508923 h 690412"/>
              <a:gd name="connsiteX16" fmla="*/ 1426032 w 2036992"/>
              <a:gd name="connsiteY16" fmla="*/ 153074 h 690412"/>
              <a:gd name="connsiteX17" fmla="*/ 1700842 w 2036992"/>
              <a:gd name="connsiteY17" fmla="*/ 377058 h 690412"/>
              <a:gd name="connsiteX18" fmla="*/ 1634751 w 2036992"/>
              <a:gd name="connsiteY18" fmla="*/ 379368 h 690412"/>
              <a:gd name="connsiteX19" fmla="*/ 1586252 w 2036992"/>
              <a:gd name="connsiteY19" fmla="*/ 425522 h 690412"/>
              <a:gd name="connsiteX20" fmla="*/ 1342825 w 2036992"/>
              <a:gd name="connsiteY20" fmla="*/ 216444 h 690412"/>
              <a:gd name="connsiteX21" fmla="*/ 1090822 w 2036992"/>
              <a:gd name="connsiteY21" fmla="*/ 0 h 690412"/>
              <a:gd name="connsiteX22" fmla="*/ 834158 w 2036992"/>
              <a:gd name="connsiteY22" fmla="*/ 7549 h 690412"/>
              <a:gd name="connsiteX23" fmla="*/ 0 w 2036992"/>
              <a:gd name="connsiteY23" fmla="*/ 675629 h 690412"/>
              <a:gd name="connsiteX24" fmla="*/ 252889 w 2036992"/>
              <a:gd name="connsiteY24" fmla="*/ 679403 h 690412"/>
              <a:gd name="connsiteX25" fmla="*/ 1094597 w 2036992"/>
              <a:gd name="connsiteY25" fmla="*/ 45293 h 690412"/>
              <a:gd name="connsiteX26" fmla="*/ 1577055 w 2036992"/>
              <a:gd name="connsiteY26" fmla="*/ 434274 h 690412"/>
              <a:gd name="connsiteX27" fmla="*/ 1309741 w 2036992"/>
              <a:gd name="connsiteY27" fmla="*/ 688665 h 690412"/>
              <a:gd name="connsiteX28" fmla="*/ 1408273 w 2036992"/>
              <a:gd name="connsiteY28" fmla="*/ 690412 h 690412"/>
              <a:gd name="connsiteX29" fmla="*/ 1638798 w 2036992"/>
              <a:gd name="connsiteY29" fmla="*/ 484055 h 690412"/>
              <a:gd name="connsiteX30" fmla="*/ 1698512 w 2036992"/>
              <a:gd name="connsiteY30" fmla="*/ 532199 h 690412"/>
              <a:gd name="connsiteX31" fmla="*/ 1706061 w 2036992"/>
              <a:gd name="connsiteY31" fmla="*/ 528425 h 690412"/>
              <a:gd name="connsiteX32" fmla="*/ 1646439 w 2036992"/>
              <a:gd name="connsiteY32" fmla="*/ 477215 h 690412"/>
              <a:gd name="connsiteX33" fmla="*/ 1736225 w 2036992"/>
              <a:gd name="connsiteY33" fmla="*/ 396842 h 690412"/>
              <a:gd name="connsiteX34" fmla="*/ 2036992 w 2036992"/>
              <a:gd name="connsiteY34" fmla="*/ 689498 h 690412"/>
              <a:gd name="connsiteX35" fmla="*/ 2029318 w 2036992"/>
              <a:gd name="connsiteY35" fmla="*/ 677134 h 690412"/>
              <a:gd name="connsiteX36" fmla="*/ 1734754 w 2036992"/>
              <a:gd name="connsiteY36" fmla="*/ 375873 h 690412"/>
              <a:gd name="connsiteX37" fmla="*/ 1705786 w 2036992"/>
              <a:gd name="connsiteY37" fmla="*/ 376885 h 690412"/>
              <a:gd name="connsiteX38" fmla="*/ 1706061 w 2036992"/>
              <a:gd name="connsiteY38" fmla="*/ 376746 h 690412"/>
              <a:gd name="connsiteX39" fmla="*/ 1424304 w 2036992"/>
              <a:gd name="connsiteY39" fmla="*/ 132105 h 690412"/>
              <a:gd name="connsiteX40" fmla="*/ 1306761 w 2036992"/>
              <a:gd name="connsiteY40" fmla="*/ 135600 h 690412"/>
              <a:gd name="connsiteX41" fmla="*/ 1276873 w 2036992"/>
              <a:gd name="connsiteY41" fmla="*/ 159798 h 690412"/>
              <a:gd name="connsiteX0" fmla="*/ 1079499 w 2036992"/>
              <a:gd name="connsiteY0" fmla="*/ 534220 h 691489"/>
              <a:gd name="connsiteX1" fmla="*/ 954941 w 2036992"/>
              <a:gd name="connsiteY1" fmla="*/ 534220 h 691489"/>
              <a:gd name="connsiteX2" fmla="*/ 954941 w 2036992"/>
              <a:gd name="connsiteY2" fmla="*/ 658777 h 691489"/>
              <a:gd name="connsiteX3" fmla="*/ 1079499 w 2036992"/>
              <a:gd name="connsiteY3" fmla="*/ 658777 h 691489"/>
              <a:gd name="connsiteX4" fmla="*/ 1079499 w 2036992"/>
              <a:gd name="connsiteY4" fmla="*/ 534220 h 691489"/>
              <a:gd name="connsiteX5" fmla="*/ 1221670 w 2036992"/>
              <a:gd name="connsiteY5" fmla="*/ 534220 h 691489"/>
              <a:gd name="connsiteX6" fmla="*/ 1097112 w 2036992"/>
              <a:gd name="connsiteY6" fmla="*/ 534220 h 691489"/>
              <a:gd name="connsiteX7" fmla="*/ 1097112 w 2036992"/>
              <a:gd name="connsiteY7" fmla="*/ 658777 h 691489"/>
              <a:gd name="connsiteX8" fmla="*/ 1221670 w 2036992"/>
              <a:gd name="connsiteY8" fmla="*/ 658777 h 691489"/>
              <a:gd name="connsiteX9" fmla="*/ 1221670 w 2036992"/>
              <a:gd name="connsiteY9" fmla="*/ 534220 h 691489"/>
              <a:gd name="connsiteX10" fmla="*/ 1079499 w 2036992"/>
              <a:gd name="connsiteY10" fmla="*/ 385443 h 691489"/>
              <a:gd name="connsiteX11" fmla="*/ 954941 w 2036992"/>
              <a:gd name="connsiteY11" fmla="*/ 385443 h 691489"/>
              <a:gd name="connsiteX12" fmla="*/ 954941 w 2036992"/>
              <a:gd name="connsiteY12" fmla="*/ 510000 h 691489"/>
              <a:gd name="connsiteX13" fmla="*/ 1079499 w 2036992"/>
              <a:gd name="connsiteY13" fmla="*/ 510000 h 691489"/>
              <a:gd name="connsiteX14" fmla="*/ 1079499 w 2036992"/>
              <a:gd name="connsiteY14" fmla="*/ 385443 h 691489"/>
              <a:gd name="connsiteX15" fmla="*/ 1221670 w 2036992"/>
              <a:gd name="connsiteY15" fmla="*/ 385443 h 691489"/>
              <a:gd name="connsiteX16" fmla="*/ 1097112 w 2036992"/>
              <a:gd name="connsiteY16" fmla="*/ 385443 h 691489"/>
              <a:gd name="connsiteX17" fmla="*/ 1097112 w 2036992"/>
              <a:gd name="connsiteY17" fmla="*/ 510000 h 691489"/>
              <a:gd name="connsiteX18" fmla="*/ 1221670 w 2036992"/>
              <a:gd name="connsiteY18" fmla="*/ 510000 h 691489"/>
              <a:gd name="connsiteX19" fmla="*/ 1221670 w 2036992"/>
              <a:gd name="connsiteY19" fmla="*/ 385443 h 691489"/>
              <a:gd name="connsiteX20" fmla="*/ 1426032 w 2036992"/>
              <a:gd name="connsiteY20" fmla="*/ 154151 h 691489"/>
              <a:gd name="connsiteX21" fmla="*/ 1700842 w 2036992"/>
              <a:gd name="connsiteY21" fmla="*/ 378135 h 691489"/>
              <a:gd name="connsiteX22" fmla="*/ 1634751 w 2036992"/>
              <a:gd name="connsiteY22" fmla="*/ 380445 h 691489"/>
              <a:gd name="connsiteX23" fmla="*/ 1586252 w 2036992"/>
              <a:gd name="connsiteY23" fmla="*/ 426599 h 691489"/>
              <a:gd name="connsiteX24" fmla="*/ 1342825 w 2036992"/>
              <a:gd name="connsiteY24" fmla="*/ 217521 h 691489"/>
              <a:gd name="connsiteX25" fmla="*/ 1426032 w 2036992"/>
              <a:gd name="connsiteY25" fmla="*/ 154151 h 691489"/>
              <a:gd name="connsiteX26" fmla="*/ 1090822 w 2036992"/>
              <a:gd name="connsiteY26" fmla="*/ 1077 h 691489"/>
              <a:gd name="connsiteX27" fmla="*/ 834158 w 2036992"/>
              <a:gd name="connsiteY27" fmla="*/ 0 h 691489"/>
              <a:gd name="connsiteX28" fmla="*/ 0 w 2036992"/>
              <a:gd name="connsiteY28" fmla="*/ 676706 h 691489"/>
              <a:gd name="connsiteX29" fmla="*/ 252889 w 2036992"/>
              <a:gd name="connsiteY29" fmla="*/ 680480 h 691489"/>
              <a:gd name="connsiteX30" fmla="*/ 1094597 w 2036992"/>
              <a:gd name="connsiteY30" fmla="*/ 46370 h 691489"/>
              <a:gd name="connsiteX31" fmla="*/ 1577055 w 2036992"/>
              <a:gd name="connsiteY31" fmla="*/ 435351 h 691489"/>
              <a:gd name="connsiteX32" fmla="*/ 1309741 w 2036992"/>
              <a:gd name="connsiteY32" fmla="*/ 689742 h 691489"/>
              <a:gd name="connsiteX33" fmla="*/ 1408273 w 2036992"/>
              <a:gd name="connsiteY33" fmla="*/ 691489 h 691489"/>
              <a:gd name="connsiteX34" fmla="*/ 1638798 w 2036992"/>
              <a:gd name="connsiteY34" fmla="*/ 485132 h 691489"/>
              <a:gd name="connsiteX35" fmla="*/ 1698512 w 2036992"/>
              <a:gd name="connsiteY35" fmla="*/ 533276 h 691489"/>
              <a:gd name="connsiteX36" fmla="*/ 1706061 w 2036992"/>
              <a:gd name="connsiteY36" fmla="*/ 529502 h 691489"/>
              <a:gd name="connsiteX37" fmla="*/ 1646439 w 2036992"/>
              <a:gd name="connsiteY37" fmla="*/ 478292 h 691489"/>
              <a:gd name="connsiteX38" fmla="*/ 1736225 w 2036992"/>
              <a:gd name="connsiteY38" fmla="*/ 397919 h 691489"/>
              <a:gd name="connsiteX39" fmla="*/ 2036992 w 2036992"/>
              <a:gd name="connsiteY39" fmla="*/ 690575 h 691489"/>
              <a:gd name="connsiteX40" fmla="*/ 2029318 w 2036992"/>
              <a:gd name="connsiteY40" fmla="*/ 678211 h 691489"/>
              <a:gd name="connsiteX41" fmla="*/ 1734754 w 2036992"/>
              <a:gd name="connsiteY41" fmla="*/ 376950 h 691489"/>
              <a:gd name="connsiteX42" fmla="*/ 1705786 w 2036992"/>
              <a:gd name="connsiteY42" fmla="*/ 377962 h 691489"/>
              <a:gd name="connsiteX43" fmla="*/ 1706061 w 2036992"/>
              <a:gd name="connsiteY43" fmla="*/ 377823 h 691489"/>
              <a:gd name="connsiteX44" fmla="*/ 1424304 w 2036992"/>
              <a:gd name="connsiteY44" fmla="*/ 133182 h 691489"/>
              <a:gd name="connsiteX45" fmla="*/ 1306761 w 2036992"/>
              <a:gd name="connsiteY45" fmla="*/ 136677 h 691489"/>
              <a:gd name="connsiteX46" fmla="*/ 1276873 w 2036992"/>
              <a:gd name="connsiteY46" fmla="*/ 160875 h 691489"/>
              <a:gd name="connsiteX47" fmla="*/ 1090822 w 2036992"/>
              <a:gd name="connsiteY47" fmla="*/ 1077 h 6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036992" h="691489">
                <a:moveTo>
                  <a:pt x="1079499" y="534220"/>
                </a:moveTo>
                <a:lnTo>
                  <a:pt x="954941" y="534220"/>
                </a:lnTo>
                <a:lnTo>
                  <a:pt x="954941" y="658777"/>
                </a:lnTo>
                <a:lnTo>
                  <a:pt x="1079499" y="658777"/>
                </a:lnTo>
                <a:lnTo>
                  <a:pt x="1079499" y="534220"/>
                </a:lnTo>
                <a:close/>
                <a:moveTo>
                  <a:pt x="1221670" y="534220"/>
                </a:moveTo>
                <a:lnTo>
                  <a:pt x="1097112" y="534220"/>
                </a:lnTo>
                <a:lnTo>
                  <a:pt x="1097112" y="658777"/>
                </a:lnTo>
                <a:lnTo>
                  <a:pt x="1221670" y="658777"/>
                </a:lnTo>
                <a:lnTo>
                  <a:pt x="1221670" y="534220"/>
                </a:lnTo>
                <a:close/>
                <a:moveTo>
                  <a:pt x="1079499" y="385443"/>
                </a:moveTo>
                <a:lnTo>
                  <a:pt x="954941" y="385443"/>
                </a:lnTo>
                <a:lnTo>
                  <a:pt x="954941" y="510000"/>
                </a:lnTo>
                <a:lnTo>
                  <a:pt x="1079499" y="510000"/>
                </a:lnTo>
                <a:lnTo>
                  <a:pt x="1079499" y="385443"/>
                </a:lnTo>
                <a:close/>
                <a:moveTo>
                  <a:pt x="1221670" y="385443"/>
                </a:moveTo>
                <a:lnTo>
                  <a:pt x="1097112" y="385443"/>
                </a:lnTo>
                <a:lnTo>
                  <a:pt x="1097112" y="510000"/>
                </a:lnTo>
                <a:lnTo>
                  <a:pt x="1221670" y="510000"/>
                </a:lnTo>
                <a:lnTo>
                  <a:pt x="1221670" y="385443"/>
                </a:lnTo>
                <a:close/>
                <a:moveTo>
                  <a:pt x="1426032" y="154151"/>
                </a:moveTo>
                <a:lnTo>
                  <a:pt x="1700842" y="378135"/>
                </a:lnTo>
                <a:lnTo>
                  <a:pt x="1634751" y="380445"/>
                </a:lnTo>
                <a:lnTo>
                  <a:pt x="1586252" y="426599"/>
                </a:lnTo>
                <a:lnTo>
                  <a:pt x="1342825" y="217521"/>
                </a:lnTo>
                <a:lnTo>
                  <a:pt x="1426032" y="154151"/>
                </a:lnTo>
                <a:close/>
                <a:moveTo>
                  <a:pt x="1090822" y="1077"/>
                </a:moveTo>
                <a:lnTo>
                  <a:pt x="834158" y="0"/>
                </a:lnTo>
                <a:lnTo>
                  <a:pt x="0" y="676706"/>
                </a:lnTo>
                <a:lnTo>
                  <a:pt x="252889" y="680480"/>
                </a:lnTo>
                <a:lnTo>
                  <a:pt x="1094597" y="46370"/>
                </a:lnTo>
                <a:lnTo>
                  <a:pt x="1577055" y="435351"/>
                </a:lnTo>
                <a:lnTo>
                  <a:pt x="1309741" y="689742"/>
                </a:lnTo>
                <a:lnTo>
                  <a:pt x="1408273" y="691489"/>
                </a:lnTo>
                <a:lnTo>
                  <a:pt x="1638798" y="485132"/>
                </a:lnTo>
                <a:lnTo>
                  <a:pt x="1698512" y="533276"/>
                </a:lnTo>
                <a:lnTo>
                  <a:pt x="1706061" y="529502"/>
                </a:lnTo>
                <a:lnTo>
                  <a:pt x="1646439" y="478292"/>
                </a:lnTo>
                <a:lnTo>
                  <a:pt x="1736225" y="397919"/>
                </a:lnTo>
                <a:lnTo>
                  <a:pt x="2036992" y="690575"/>
                </a:lnTo>
                <a:lnTo>
                  <a:pt x="2029318" y="678211"/>
                </a:lnTo>
                <a:lnTo>
                  <a:pt x="1734754" y="376950"/>
                </a:lnTo>
                <a:lnTo>
                  <a:pt x="1705786" y="377962"/>
                </a:lnTo>
                <a:lnTo>
                  <a:pt x="1706061" y="377823"/>
                </a:lnTo>
                <a:lnTo>
                  <a:pt x="1424304" y="133182"/>
                </a:lnTo>
                <a:lnTo>
                  <a:pt x="1306761" y="136677"/>
                </a:lnTo>
                <a:lnTo>
                  <a:pt x="1276873" y="160875"/>
                </a:lnTo>
                <a:lnTo>
                  <a:pt x="1090822" y="10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A17B8062-F5FE-4D05-AE1E-6E1F3180C97D}"/>
              </a:ext>
            </a:extLst>
          </p:cNvPr>
          <p:cNvSpPr/>
          <p:nvPr userDrawn="1"/>
        </p:nvSpPr>
        <p:spPr>
          <a:xfrm>
            <a:off x="790576" y="800100"/>
            <a:ext cx="7258050" cy="5238750"/>
          </a:xfrm>
          <a:prstGeom prst="frame">
            <a:avLst>
              <a:gd name="adj1" fmla="val 86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B947A7-486B-4E36-A34B-42636CBFDA5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872038" y="381000"/>
            <a:ext cx="2447925" cy="61531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0AB743A-6BE9-471F-8C00-DFD97083AEA3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696199" y="2933700"/>
            <a:ext cx="3705225" cy="2438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867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24A6107-44AE-458E-AAC2-6EA982FB5BC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580115" y="329978"/>
            <a:ext cx="7362544" cy="6198044"/>
          </a:xfrm>
          <a:custGeom>
            <a:avLst/>
            <a:gdLst>
              <a:gd name="connsiteX0" fmla="*/ 195262 w 7362544"/>
              <a:gd name="connsiteY0" fmla="*/ 3294555 h 6198044"/>
              <a:gd name="connsiteX1" fmla="*/ 333335 w 7362544"/>
              <a:gd name="connsiteY1" fmla="*/ 3351746 h 6198044"/>
              <a:gd name="connsiteX2" fmla="*/ 2552833 w 7362544"/>
              <a:gd name="connsiteY2" fmla="*/ 5571245 h 6198044"/>
              <a:gd name="connsiteX3" fmla="*/ 2552833 w 7362544"/>
              <a:gd name="connsiteY3" fmla="*/ 5847389 h 6198044"/>
              <a:gd name="connsiteX4" fmla="*/ 2552833 w 7362544"/>
              <a:gd name="connsiteY4" fmla="*/ 5847388 h 6198044"/>
              <a:gd name="connsiteX5" fmla="*/ 2276689 w 7362544"/>
              <a:gd name="connsiteY5" fmla="*/ 5847388 h 6198044"/>
              <a:gd name="connsiteX6" fmla="*/ 57192 w 7362544"/>
              <a:gd name="connsiteY6" fmla="*/ 3627889 h 6198044"/>
              <a:gd name="connsiteX7" fmla="*/ 14298 w 7362544"/>
              <a:gd name="connsiteY7" fmla="*/ 3416340 h 6198044"/>
              <a:gd name="connsiteX8" fmla="*/ 57191 w 7362544"/>
              <a:gd name="connsiteY8" fmla="*/ 3351746 h 6198044"/>
              <a:gd name="connsiteX9" fmla="*/ 57192 w 7362544"/>
              <a:gd name="connsiteY9" fmla="*/ 3351746 h 6198044"/>
              <a:gd name="connsiteX10" fmla="*/ 121785 w 7362544"/>
              <a:gd name="connsiteY10" fmla="*/ 3308852 h 6198044"/>
              <a:gd name="connsiteX11" fmla="*/ 195262 w 7362544"/>
              <a:gd name="connsiteY11" fmla="*/ 3294555 h 6198044"/>
              <a:gd name="connsiteX12" fmla="*/ 717266 w 7362544"/>
              <a:gd name="connsiteY12" fmla="*/ 3143498 h 6198044"/>
              <a:gd name="connsiteX13" fmla="*/ 855337 w 7362544"/>
              <a:gd name="connsiteY13" fmla="*/ 3200689 h 6198044"/>
              <a:gd name="connsiteX14" fmla="*/ 3519359 w 7362544"/>
              <a:gd name="connsiteY14" fmla="*/ 5864711 h 6198044"/>
              <a:gd name="connsiteX15" fmla="*/ 3519359 w 7362544"/>
              <a:gd name="connsiteY15" fmla="*/ 6140854 h 6198044"/>
              <a:gd name="connsiteX16" fmla="*/ 3519358 w 7362544"/>
              <a:gd name="connsiteY16" fmla="*/ 6140853 h 6198044"/>
              <a:gd name="connsiteX17" fmla="*/ 3243215 w 7362544"/>
              <a:gd name="connsiteY17" fmla="*/ 6140853 h 6198044"/>
              <a:gd name="connsiteX18" fmla="*/ 579194 w 7362544"/>
              <a:gd name="connsiteY18" fmla="*/ 3476832 h 6198044"/>
              <a:gd name="connsiteX19" fmla="*/ 536301 w 7362544"/>
              <a:gd name="connsiteY19" fmla="*/ 3265282 h 6198044"/>
              <a:gd name="connsiteX20" fmla="*/ 579194 w 7362544"/>
              <a:gd name="connsiteY20" fmla="*/ 3200688 h 6198044"/>
              <a:gd name="connsiteX21" fmla="*/ 643787 w 7362544"/>
              <a:gd name="connsiteY21" fmla="*/ 3157795 h 6198044"/>
              <a:gd name="connsiteX22" fmla="*/ 717266 w 7362544"/>
              <a:gd name="connsiteY22" fmla="*/ 3143498 h 6198044"/>
              <a:gd name="connsiteX23" fmla="*/ 1518292 w 7362544"/>
              <a:gd name="connsiteY23" fmla="*/ 2598405 h 6198044"/>
              <a:gd name="connsiteX24" fmla="*/ 1656365 w 7362544"/>
              <a:gd name="connsiteY24" fmla="*/ 2655597 h 6198044"/>
              <a:gd name="connsiteX25" fmla="*/ 4761287 w 7362544"/>
              <a:gd name="connsiteY25" fmla="*/ 5760520 h 6198044"/>
              <a:gd name="connsiteX26" fmla="*/ 4761287 w 7362544"/>
              <a:gd name="connsiteY26" fmla="*/ 6036665 h 6198044"/>
              <a:gd name="connsiteX27" fmla="*/ 4761287 w 7362544"/>
              <a:gd name="connsiteY27" fmla="*/ 6036663 h 6198044"/>
              <a:gd name="connsiteX28" fmla="*/ 4485144 w 7362544"/>
              <a:gd name="connsiteY28" fmla="*/ 6036663 h 6198044"/>
              <a:gd name="connsiteX29" fmla="*/ 1380221 w 7362544"/>
              <a:gd name="connsiteY29" fmla="*/ 2931740 h 6198044"/>
              <a:gd name="connsiteX30" fmla="*/ 1337328 w 7362544"/>
              <a:gd name="connsiteY30" fmla="*/ 2720191 h 6198044"/>
              <a:gd name="connsiteX31" fmla="*/ 1380221 w 7362544"/>
              <a:gd name="connsiteY31" fmla="*/ 2655597 h 6198044"/>
              <a:gd name="connsiteX32" fmla="*/ 1380221 w 7362544"/>
              <a:gd name="connsiteY32" fmla="*/ 2655596 h 6198044"/>
              <a:gd name="connsiteX33" fmla="*/ 1444815 w 7362544"/>
              <a:gd name="connsiteY33" fmla="*/ 2612704 h 6198044"/>
              <a:gd name="connsiteX34" fmla="*/ 1518292 w 7362544"/>
              <a:gd name="connsiteY34" fmla="*/ 2598405 h 6198044"/>
              <a:gd name="connsiteX35" fmla="*/ 427420 w 7362544"/>
              <a:gd name="connsiteY35" fmla="*/ 2180593 h 6198044"/>
              <a:gd name="connsiteX36" fmla="*/ 565492 w 7362544"/>
              <a:gd name="connsiteY36" fmla="*/ 2237784 h 6198044"/>
              <a:gd name="connsiteX37" fmla="*/ 3670415 w 7362544"/>
              <a:gd name="connsiteY37" fmla="*/ 5342707 h 6198044"/>
              <a:gd name="connsiteX38" fmla="*/ 3670415 w 7362544"/>
              <a:gd name="connsiteY38" fmla="*/ 5618851 h 6198044"/>
              <a:gd name="connsiteX39" fmla="*/ 3670414 w 7362544"/>
              <a:gd name="connsiteY39" fmla="*/ 5618850 h 6198044"/>
              <a:gd name="connsiteX40" fmla="*/ 3394271 w 7362544"/>
              <a:gd name="connsiteY40" fmla="*/ 5618850 h 6198044"/>
              <a:gd name="connsiteX41" fmla="*/ 289349 w 7362544"/>
              <a:gd name="connsiteY41" fmla="*/ 2513927 h 6198044"/>
              <a:gd name="connsiteX42" fmla="*/ 246456 w 7362544"/>
              <a:gd name="connsiteY42" fmla="*/ 2302378 h 6198044"/>
              <a:gd name="connsiteX43" fmla="*/ 289349 w 7362544"/>
              <a:gd name="connsiteY43" fmla="*/ 2237784 h 6198044"/>
              <a:gd name="connsiteX44" fmla="*/ 353943 w 7362544"/>
              <a:gd name="connsiteY44" fmla="*/ 2194890 h 6198044"/>
              <a:gd name="connsiteX45" fmla="*/ 427420 w 7362544"/>
              <a:gd name="connsiteY45" fmla="*/ 2180593 h 6198044"/>
              <a:gd name="connsiteX46" fmla="*/ 1403566 w 7362544"/>
              <a:gd name="connsiteY46" fmla="*/ 1810620 h 6198044"/>
              <a:gd name="connsiteX47" fmla="*/ 1541638 w 7362544"/>
              <a:gd name="connsiteY47" fmla="*/ 1867811 h 6198044"/>
              <a:gd name="connsiteX48" fmla="*/ 4646561 w 7362544"/>
              <a:gd name="connsiteY48" fmla="*/ 4972734 h 6198044"/>
              <a:gd name="connsiteX49" fmla="*/ 4646561 w 7362544"/>
              <a:gd name="connsiteY49" fmla="*/ 5248878 h 6198044"/>
              <a:gd name="connsiteX50" fmla="*/ 4646560 w 7362544"/>
              <a:gd name="connsiteY50" fmla="*/ 5248877 h 6198044"/>
              <a:gd name="connsiteX51" fmla="*/ 4370417 w 7362544"/>
              <a:gd name="connsiteY51" fmla="*/ 5248877 h 6198044"/>
              <a:gd name="connsiteX52" fmla="*/ 1265495 w 7362544"/>
              <a:gd name="connsiteY52" fmla="*/ 2143954 h 6198044"/>
              <a:gd name="connsiteX53" fmla="*/ 1222602 w 7362544"/>
              <a:gd name="connsiteY53" fmla="*/ 1932405 h 6198044"/>
              <a:gd name="connsiteX54" fmla="*/ 1265495 w 7362544"/>
              <a:gd name="connsiteY54" fmla="*/ 1867811 h 6198044"/>
              <a:gd name="connsiteX55" fmla="*/ 1265495 w 7362544"/>
              <a:gd name="connsiteY55" fmla="*/ 1867811 h 6198044"/>
              <a:gd name="connsiteX56" fmla="*/ 1330089 w 7362544"/>
              <a:gd name="connsiteY56" fmla="*/ 1824918 h 6198044"/>
              <a:gd name="connsiteX57" fmla="*/ 1403566 w 7362544"/>
              <a:gd name="connsiteY57" fmla="*/ 1810620 h 6198044"/>
              <a:gd name="connsiteX58" fmla="*/ 2204593 w 7362544"/>
              <a:gd name="connsiteY58" fmla="*/ 1265529 h 6198044"/>
              <a:gd name="connsiteX59" fmla="*/ 2342664 w 7362544"/>
              <a:gd name="connsiteY59" fmla="*/ 1322720 h 6198044"/>
              <a:gd name="connsiteX60" fmla="*/ 5447589 w 7362544"/>
              <a:gd name="connsiteY60" fmla="*/ 4427643 h 6198044"/>
              <a:gd name="connsiteX61" fmla="*/ 5447589 w 7362544"/>
              <a:gd name="connsiteY61" fmla="*/ 4703786 h 6198044"/>
              <a:gd name="connsiteX62" fmla="*/ 5447588 w 7362544"/>
              <a:gd name="connsiteY62" fmla="*/ 4703785 h 6198044"/>
              <a:gd name="connsiteX63" fmla="*/ 5171444 w 7362544"/>
              <a:gd name="connsiteY63" fmla="*/ 4703785 h 6198044"/>
              <a:gd name="connsiteX64" fmla="*/ 2066521 w 7362544"/>
              <a:gd name="connsiteY64" fmla="*/ 1598863 h 6198044"/>
              <a:gd name="connsiteX65" fmla="*/ 2023628 w 7362544"/>
              <a:gd name="connsiteY65" fmla="*/ 1387313 h 6198044"/>
              <a:gd name="connsiteX66" fmla="*/ 2066522 w 7362544"/>
              <a:gd name="connsiteY66" fmla="*/ 1322720 h 6198044"/>
              <a:gd name="connsiteX67" fmla="*/ 2131116 w 7362544"/>
              <a:gd name="connsiteY67" fmla="*/ 1279826 h 6198044"/>
              <a:gd name="connsiteX68" fmla="*/ 2204593 w 7362544"/>
              <a:gd name="connsiteY68" fmla="*/ 1265529 h 6198044"/>
              <a:gd name="connsiteX69" fmla="*/ 2716239 w 7362544"/>
              <a:gd name="connsiteY69" fmla="*/ 1104113 h 6198044"/>
              <a:gd name="connsiteX70" fmla="*/ 2854310 w 7362544"/>
              <a:gd name="connsiteY70" fmla="*/ 1161304 h 6198044"/>
              <a:gd name="connsiteX71" fmla="*/ 5959234 w 7362544"/>
              <a:gd name="connsiteY71" fmla="*/ 4266228 h 6198044"/>
              <a:gd name="connsiteX72" fmla="*/ 5959234 w 7362544"/>
              <a:gd name="connsiteY72" fmla="*/ 4542371 h 6198044"/>
              <a:gd name="connsiteX73" fmla="*/ 5959233 w 7362544"/>
              <a:gd name="connsiteY73" fmla="*/ 4542371 h 6198044"/>
              <a:gd name="connsiteX74" fmla="*/ 5683089 w 7362544"/>
              <a:gd name="connsiteY74" fmla="*/ 4542371 h 6198044"/>
              <a:gd name="connsiteX75" fmla="*/ 2578167 w 7362544"/>
              <a:gd name="connsiteY75" fmla="*/ 1437447 h 6198044"/>
              <a:gd name="connsiteX76" fmla="*/ 2535273 w 7362544"/>
              <a:gd name="connsiteY76" fmla="*/ 1225898 h 6198044"/>
              <a:gd name="connsiteX77" fmla="*/ 2578167 w 7362544"/>
              <a:gd name="connsiteY77" fmla="*/ 1161305 h 6198044"/>
              <a:gd name="connsiteX78" fmla="*/ 2642761 w 7362544"/>
              <a:gd name="connsiteY78" fmla="*/ 1118411 h 6198044"/>
              <a:gd name="connsiteX79" fmla="*/ 2716239 w 7362544"/>
              <a:gd name="connsiteY79" fmla="*/ 1104113 h 6198044"/>
              <a:gd name="connsiteX80" fmla="*/ 1113722 w 7362544"/>
              <a:gd name="connsiteY80" fmla="*/ 847716 h 6198044"/>
              <a:gd name="connsiteX81" fmla="*/ 1251793 w 7362544"/>
              <a:gd name="connsiteY81" fmla="*/ 904907 h 6198044"/>
              <a:gd name="connsiteX82" fmla="*/ 4356716 w 7362544"/>
              <a:gd name="connsiteY82" fmla="*/ 4009829 h 6198044"/>
              <a:gd name="connsiteX83" fmla="*/ 4356716 w 7362544"/>
              <a:gd name="connsiteY83" fmla="*/ 4285973 h 6198044"/>
              <a:gd name="connsiteX84" fmla="*/ 4356715 w 7362544"/>
              <a:gd name="connsiteY84" fmla="*/ 4285972 h 6198044"/>
              <a:gd name="connsiteX85" fmla="*/ 4080572 w 7362544"/>
              <a:gd name="connsiteY85" fmla="*/ 4285972 h 6198044"/>
              <a:gd name="connsiteX86" fmla="*/ 975650 w 7362544"/>
              <a:gd name="connsiteY86" fmla="*/ 1181049 h 6198044"/>
              <a:gd name="connsiteX87" fmla="*/ 932757 w 7362544"/>
              <a:gd name="connsiteY87" fmla="*/ 969500 h 6198044"/>
              <a:gd name="connsiteX88" fmla="*/ 975650 w 7362544"/>
              <a:gd name="connsiteY88" fmla="*/ 904906 h 6198044"/>
              <a:gd name="connsiteX89" fmla="*/ 1040244 w 7362544"/>
              <a:gd name="connsiteY89" fmla="*/ 862013 h 6198044"/>
              <a:gd name="connsiteX90" fmla="*/ 1113722 w 7362544"/>
              <a:gd name="connsiteY90" fmla="*/ 847716 h 6198044"/>
              <a:gd name="connsiteX91" fmla="*/ 4947782 w 7362544"/>
              <a:gd name="connsiteY91" fmla="*/ 643418 h 6198044"/>
              <a:gd name="connsiteX92" fmla="*/ 5085855 w 7362544"/>
              <a:gd name="connsiteY92" fmla="*/ 700609 h 6198044"/>
              <a:gd name="connsiteX93" fmla="*/ 7305353 w 7362544"/>
              <a:gd name="connsiteY93" fmla="*/ 2920108 h 6198044"/>
              <a:gd name="connsiteX94" fmla="*/ 7305353 w 7362544"/>
              <a:gd name="connsiteY94" fmla="*/ 3196251 h 6198044"/>
              <a:gd name="connsiteX95" fmla="*/ 7305353 w 7362544"/>
              <a:gd name="connsiteY95" fmla="*/ 3196251 h 6198044"/>
              <a:gd name="connsiteX96" fmla="*/ 7029209 w 7362544"/>
              <a:gd name="connsiteY96" fmla="*/ 3196251 h 6198044"/>
              <a:gd name="connsiteX97" fmla="*/ 4809711 w 7362544"/>
              <a:gd name="connsiteY97" fmla="*/ 976753 h 6198044"/>
              <a:gd name="connsiteX98" fmla="*/ 4766817 w 7362544"/>
              <a:gd name="connsiteY98" fmla="*/ 765203 h 6198044"/>
              <a:gd name="connsiteX99" fmla="*/ 4809711 w 7362544"/>
              <a:gd name="connsiteY99" fmla="*/ 700609 h 6198044"/>
              <a:gd name="connsiteX100" fmla="*/ 4874305 w 7362544"/>
              <a:gd name="connsiteY100" fmla="*/ 657715 h 6198044"/>
              <a:gd name="connsiteX101" fmla="*/ 4947782 w 7362544"/>
              <a:gd name="connsiteY101" fmla="*/ 643418 h 6198044"/>
              <a:gd name="connsiteX102" fmla="*/ 2446599 w 7362544"/>
              <a:gd name="connsiteY102" fmla="*/ 161414 h 6198044"/>
              <a:gd name="connsiteX103" fmla="*/ 2584671 w 7362544"/>
              <a:gd name="connsiteY103" fmla="*/ 218606 h 6198044"/>
              <a:gd name="connsiteX104" fmla="*/ 5689594 w 7362544"/>
              <a:gd name="connsiteY104" fmla="*/ 3323528 h 6198044"/>
              <a:gd name="connsiteX105" fmla="*/ 5689594 w 7362544"/>
              <a:gd name="connsiteY105" fmla="*/ 3599672 h 6198044"/>
              <a:gd name="connsiteX106" fmla="*/ 5689594 w 7362544"/>
              <a:gd name="connsiteY106" fmla="*/ 3599671 h 6198044"/>
              <a:gd name="connsiteX107" fmla="*/ 5413450 w 7362544"/>
              <a:gd name="connsiteY107" fmla="*/ 3599671 h 6198044"/>
              <a:gd name="connsiteX108" fmla="*/ 2308528 w 7362544"/>
              <a:gd name="connsiteY108" fmla="*/ 494748 h 6198044"/>
              <a:gd name="connsiteX109" fmla="*/ 2265635 w 7362544"/>
              <a:gd name="connsiteY109" fmla="*/ 283199 h 6198044"/>
              <a:gd name="connsiteX110" fmla="*/ 2308528 w 7362544"/>
              <a:gd name="connsiteY110" fmla="*/ 218605 h 6198044"/>
              <a:gd name="connsiteX111" fmla="*/ 2373122 w 7362544"/>
              <a:gd name="connsiteY111" fmla="*/ 175712 h 6198044"/>
              <a:gd name="connsiteX112" fmla="*/ 2446599 w 7362544"/>
              <a:gd name="connsiteY112" fmla="*/ 161414 h 6198044"/>
              <a:gd name="connsiteX113" fmla="*/ 3671944 w 7362544"/>
              <a:gd name="connsiteY113" fmla="*/ 40640 h 6198044"/>
              <a:gd name="connsiteX114" fmla="*/ 3810016 w 7362544"/>
              <a:gd name="connsiteY114" fmla="*/ 97831 h 6198044"/>
              <a:gd name="connsiteX115" fmla="*/ 6914939 w 7362544"/>
              <a:gd name="connsiteY115" fmla="*/ 3202755 h 6198044"/>
              <a:gd name="connsiteX116" fmla="*/ 6914939 w 7362544"/>
              <a:gd name="connsiteY116" fmla="*/ 3478898 h 6198044"/>
              <a:gd name="connsiteX117" fmla="*/ 6914939 w 7362544"/>
              <a:gd name="connsiteY117" fmla="*/ 3478897 h 6198044"/>
              <a:gd name="connsiteX118" fmla="*/ 6638795 w 7362544"/>
              <a:gd name="connsiteY118" fmla="*/ 3478897 h 6198044"/>
              <a:gd name="connsiteX119" fmla="*/ 3533874 w 7362544"/>
              <a:gd name="connsiteY119" fmla="*/ 373974 h 6198044"/>
              <a:gd name="connsiteX120" fmla="*/ 3490980 w 7362544"/>
              <a:gd name="connsiteY120" fmla="*/ 162425 h 6198044"/>
              <a:gd name="connsiteX121" fmla="*/ 3533873 w 7362544"/>
              <a:gd name="connsiteY121" fmla="*/ 97830 h 6198044"/>
              <a:gd name="connsiteX122" fmla="*/ 3598467 w 7362544"/>
              <a:gd name="connsiteY122" fmla="*/ 54937 h 6198044"/>
              <a:gd name="connsiteX123" fmla="*/ 3671944 w 7362544"/>
              <a:gd name="connsiteY123" fmla="*/ 40640 h 6198044"/>
              <a:gd name="connsiteX124" fmla="*/ 2958245 w 7362544"/>
              <a:gd name="connsiteY124" fmla="*/ 0 h 6198044"/>
              <a:gd name="connsiteX125" fmla="*/ 3096316 w 7362544"/>
              <a:gd name="connsiteY125" fmla="*/ 57191 h 6198044"/>
              <a:gd name="connsiteX126" fmla="*/ 6201239 w 7362544"/>
              <a:gd name="connsiteY126" fmla="*/ 3162114 h 6198044"/>
              <a:gd name="connsiteX127" fmla="*/ 6201239 w 7362544"/>
              <a:gd name="connsiteY127" fmla="*/ 3438258 h 6198044"/>
              <a:gd name="connsiteX128" fmla="*/ 6201239 w 7362544"/>
              <a:gd name="connsiteY128" fmla="*/ 3438257 h 6198044"/>
              <a:gd name="connsiteX129" fmla="*/ 5925095 w 7362544"/>
              <a:gd name="connsiteY129" fmla="*/ 3438257 h 6198044"/>
              <a:gd name="connsiteX130" fmla="*/ 2820173 w 7362544"/>
              <a:gd name="connsiteY130" fmla="*/ 333335 h 6198044"/>
              <a:gd name="connsiteX131" fmla="*/ 2777280 w 7362544"/>
              <a:gd name="connsiteY131" fmla="*/ 121786 h 6198044"/>
              <a:gd name="connsiteX132" fmla="*/ 2820173 w 7362544"/>
              <a:gd name="connsiteY132" fmla="*/ 57191 h 6198044"/>
              <a:gd name="connsiteX133" fmla="*/ 2884767 w 7362544"/>
              <a:gd name="connsiteY133" fmla="*/ 14298 h 6198044"/>
              <a:gd name="connsiteX134" fmla="*/ 2958245 w 7362544"/>
              <a:gd name="connsiteY134" fmla="*/ 0 h 619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7362544" h="6198044">
                <a:moveTo>
                  <a:pt x="195262" y="3294555"/>
                </a:moveTo>
                <a:cubicBezTo>
                  <a:pt x="245234" y="3294555"/>
                  <a:pt x="295207" y="3313618"/>
                  <a:pt x="333335" y="3351746"/>
                </a:cubicBezTo>
                <a:lnTo>
                  <a:pt x="2552833" y="5571245"/>
                </a:lnTo>
                <a:cubicBezTo>
                  <a:pt x="2629088" y="5647501"/>
                  <a:pt x="2629088" y="5771133"/>
                  <a:pt x="2552833" y="5847389"/>
                </a:cubicBezTo>
                <a:lnTo>
                  <a:pt x="2552833" y="5847388"/>
                </a:lnTo>
                <a:cubicBezTo>
                  <a:pt x="2476577" y="5923642"/>
                  <a:pt x="2352944" y="5923643"/>
                  <a:pt x="2276689" y="5847388"/>
                </a:cubicBezTo>
                <a:lnTo>
                  <a:pt x="57192" y="3627889"/>
                </a:lnTo>
                <a:cubicBezTo>
                  <a:pt x="1" y="3570698"/>
                  <a:pt x="-14297" y="3486856"/>
                  <a:pt x="14298" y="3416340"/>
                </a:cubicBezTo>
                <a:lnTo>
                  <a:pt x="57191" y="3351746"/>
                </a:lnTo>
                <a:lnTo>
                  <a:pt x="57192" y="3351746"/>
                </a:lnTo>
                <a:lnTo>
                  <a:pt x="121785" y="3308852"/>
                </a:lnTo>
                <a:cubicBezTo>
                  <a:pt x="145290" y="3299321"/>
                  <a:pt x="170277" y="3294555"/>
                  <a:pt x="195262" y="3294555"/>
                </a:cubicBezTo>
                <a:close/>
                <a:moveTo>
                  <a:pt x="717266" y="3143498"/>
                </a:moveTo>
                <a:cubicBezTo>
                  <a:pt x="767238" y="3143498"/>
                  <a:pt x="817209" y="3162561"/>
                  <a:pt x="855337" y="3200689"/>
                </a:cubicBezTo>
                <a:lnTo>
                  <a:pt x="3519359" y="5864711"/>
                </a:lnTo>
                <a:cubicBezTo>
                  <a:pt x="3595614" y="5940966"/>
                  <a:pt x="3595614" y="6064599"/>
                  <a:pt x="3519359" y="6140854"/>
                </a:cubicBezTo>
                <a:lnTo>
                  <a:pt x="3519358" y="6140853"/>
                </a:lnTo>
                <a:cubicBezTo>
                  <a:pt x="3443103" y="6217108"/>
                  <a:pt x="3319469" y="6217108"/>
                  <a:pt x="3243215" y="6140853"/>
                </a:cubicBezTo>
                <a:lnTo>
                  <a:pt x="579194" y="3476832"/>
                </a:lnTo>
                <a:cubicBezTo>
                  <a:pt x="522003" y="3419640"/>
                  <a:pt x="507705" y="3335799"/>
                  <a:pt x="536301" y="3265282"/>
                </a:cubicBezTo>
                <a:lnTo>
                  <a:pt x="579194" y="3200688"/>
                </a:lnTo>
                <a:lnTo>
                  <a:pt x="643787" y="3157795"/>
                </a:lnTo>
                <a:cubicBezTo>
                  <a:pt x="667293" y="3148264"/>
                  <a:pt x="692279" y="3143498"/>
                  <a:pt x="717266" y="3143498"/>
                </a:cubicBezTo>
                <a:close/>
                <a:moveTo>
                  <a:pt x="1518292" y="2598405"/>
                </a:moveTo>
                <a:cubicBezTo>
                  <a:pt x="1568265" y="2598405"/>
                  <a:pt x="1618237" y="2617470"/>
                  <a:pt x="1656365" y="2655597"/>
                </a:cubicBezTo>
                <a:lnTo>
                  <a:pt x="4761287" y="5760520"/>
                </a:lnTo>
                <a:cubicBezTo>
                  <a:pt x="4837542" y="5836776"/>
                  <a:pt x="4837542" y="5960408"/>
                  <a:pt x="4761287" y="6036665"/>
                </a:cubicBezTo>
                <a:lnTo>
                  <a:pt x="4761287" y="6036663"/>
                </a:lnTo>
                <a:cubicBezTo>
                  <a:pt x="4685032" y="6112918"/>
                  <a:pt x="4561399" y="6112918"/>
                  <a:pt x="4485144" y="6036663"/>
                </a:cubicBezTo>
                <a:lnTo>
                  <a:pt x="1380221" y="2931740"/>
                </a:lnTo>
                <a:cubicBezTo>
                  <a:pt x="1323031" y="2874549"/>
                  <a:pt x="1308733" y="2790707"/>
                  <a:pt x="1337328" y="2720191"/>
                </a:cubicBezTo>
                <a:lnTo>
                  <a:pt x="1380221" y="2655597"/>
                </a:lnTo>
                <a:lnTo>
                  <a:pt x="1380221" y="2655596"/>
                </a:lnTo>
                <a:lnTo>
                  <a:pt x="1444815" y="2612704"/>
                </a:lnTo>
                <a:cubicBezTo>
                  <a:pt x="1468320" y="2603172"/>
                  <a:pt x="1493307" y="2598406"/>
                  <a:pt x="1518292" y="2598405"/>
                </a:cubicBezTo>
                <a:close/>
                <a:moveTo>
                  <a:pt x="427420" y="2180593"/>
                </a:moveTo>
                <a:cubicBezTo>
                  <a:pt x="477393" y="2180593"/>
                  <a:pt x="527364" y="2199656"/>
                  <a:pt x="565492" y="2237784"/>
                </a:cubicBezTo>
                <a:lnTo>
                  <a:pt x="3670415" y="5342707"/>
                </a:lnTo>
                <a:cubicBezTo>
                  <a:pt x="3746670" y="5418962"/>
                  <a:pt x="3746670" y="5542596"/>
                  <a:pt x="3670415" y="5618851"/>
                </a:cubicBezTo>
                <a:lnTo>
                  <a:pt x="3670414" y="5618850"/>
                </a:lnTo>
                <a:cubicBezTo>
                  <a:pt x="3594159" y="5695105"/>
                  <a:pt x="3470526" y="5695105"/>
                  <a:pt x="3394271" y="5618850"/>
                </a:cubicBezTo>
                <a:lnTo>
                  <a:pt x="289349" y="2513927"/>
                </a:lnTo>
                <a:cubicBezTo>
                  <a:pt x="232158" y="2456736"/>
                  <a:pt x="217860" y="2372894"/>
                  <a:pt x="246456" y="2302378"/>
                </a:cubicBezTo>
                <a:lnTo>
                  <a:pt x="289349" y="2237784"/>
                </a:lnTo>
                <a:lnTo>
                  <a:pt x="353943" y="2194890"/>
                </a:lnTo>
                <a:cubicBezTo>
                  <a:pt x="377448" y="2185358"/>
                  <a:pt x="402434" y="2180593"/>
                  <a:pt x="427420" y="2180593"/>
                </a:cubicBezTo>
                <a:close/>
                <a:moveTo>
                  <a:pt x="1403566" y="1810620"/>
                </a:moveTo>
                <a:cubicBezTo>
                  <a:pt x="1453539" y="1810620"/>
                  <a:pt x="1503511" y="1829684"/>
                  <a:pt x="1541638" y="1867811"/>
                </a:cubicBezTo>
                <a:lnTo>
                  <a:pt x="4646561" y="4972734"/>
                </a:lnTo>
                <a:cubicBezTo>
                  <a:pt x="4722816" y="5048989"/>
                  <a:pt x="4722816" y="5172623"/>
                  <a:pt x="4646561" y="5248878"/>
                </a:cubicBezTo>
                <a:lnTo>
                  <a:pt x="4646560" y="5248877"/>
                </a:lnTo>
                <a:cubicBezTo>
                  <a:pt x="4570305" y="5325132"/>
                  <a:pt x="4446672" y="5325132"/>
                  <a:pt x="4370417" y="5248877"/>
                </a:cubicBezTo>
                <a:lnTo>
                  <a:pt x="1265495" y="2143954"/>
                </a:lnTo>
                <a:cubicBezTo>
                  <a:pt x="1208304" y="2086763"/>
                  <a:pt x="1194006" y="2002921"/>
                  <a:pt x="1222602" y="1932405"/>
                </a:cubicBezTo>
                <a:lnTo>
                  <a:pt x="1265495" y="1867811"/>
                </a:lnTo>
                <a:lnTo>
                  <a:pt x="1265495" y="1867811"/>
                </a:lnTo>
                <a:lnTo>
                  <a:pt x="1330089" y="1824918"/>
                </a:lnTo>
                <a:cubicBezTo>
                  <a:pt x="1353594" y="1815386"/>
                  <a:pt x="1378580" y="1810620"/>
                  <a:pt x="1403566" y="1810620"/>
                </a:cubicBezTo>
                <a:close/>
                <a:moveTo>
                  <a:pt x="2204593" y="1265529"/>
                </a:moveTo>
                <a:cubicBezTo>
                  <a:pt x="2254565" y="1265528"/>
                  <a:pt x="2304537" y="1284592"/>
                  <a:pt x="2342664" y="1322720"/>
                </a:cubicBezTo>
                <a:lnTo>
                  <a:pt x="5447589" y="4427643"/>
                </a:lnTo>
                <a:cubicBezTo>
                  <a:pt x="5523844" y="4503898"/>
                  <a:pt x="5523843" y="4627530"/>
                  <a:pt x="5447589" y="4703786"/>
                </a:cubicBezTo>
                <a:lnTo>
                  <a:pt x="5447588" y="4703785"/>
                </a:lnTo>
                <a:cubicBezTo>
                  <a:pt x="5371333" y="4780041"/>
                  <a:pt x="5247700" y="4780041"/>
                  <a:pt x="5171444" y="4703785"/>
                </a:cubicBezTo>
                <a:lnTo>
                  <a:pt x="2066521" y="1598863"/>
                </a:lnTo>
                <a:cubicBezTo>
                  <a:pt x="2009332" y="1541671"/>
                  <a:pt x="1995034" y="1457829"/>
                  <a:pt x="2023628" y="1387313"/>
                </a:cubicBezTo>
                <a:lnTo>
                  <a:pt x="2066522" y="1322720"/>
                </a:lnTo>
                <a:lnTo>
                  <a:pt x="2131116" y="1279826"/>
                </a:lnTo>
                <a:cubicBezTo>
                  <a:pt x="2154622" y="1270294"/>
                  <a:pt x="2179608" y="1265528"/>
                  <a:pt x="2204593" y="1265529"/>
                </a:cubicBezTo>
                <a:close/>
                <a:moveTo>
                  <a:pt x="2716239" y="1104113"/>
                </a:moveTo>
                <a:cubicBezTo>
                  <a:pt x="2766210" y="1104113"/>
                  <a:pt x="2816183" y="1123177"/>
                  <a:pt x="2854310" y="1161304"/>
                </a:cubicBezTo>
                <a:lnTo>
                  <a:pt x="5959234" y="4266228"/>
                </a:lnTo>
                <a:cubicBezTo>
                  <a:pt x="6035489" y="4342483"/>
                  <a:pt x="6035488" y="4466116"/>
                  <a:pt x="5959234" y="4542371"/>
                </a:cubicBezTo>
                <a:lnTo>
                  <a:pt x="5959233" y="4542371"/>
                </a:lnTo>
                <a:cubicBezTo>
                  <a:pt x="5882978" y="4618626"/>
                  <a:pt x="5759344" y="4618626"/>
                  <a:pt x="5683089" y="4542371"/>
                </a:cubicBezTo>
                <a:lnTo>
                  <a:pt x="2578167" y="1437447"/>
                </a:lnTo>
                <a:cubicBezTo>
                  <a:pt x="2520976" y="1380256"/>
                  <a:pt x="2506678" y="1296415"/>
                  <a:pt x="2535273" y="1225898"/>
                </a:cubicBezTo>
                <a:lnTo>
                  <a:pt x="2578167" y="1161305"/>
                </a:lnTo>
                <a:lnTo>
                  <a:pt x="2642761" y="1118411"/>
                </a:lnTo>
                <a:cubicBezTo>
                  <a:pt x="2666267" y="1108880"/>
                  <a:pt x="2691252" y="1104113"/>
                  <a:pt x="2716239" y="1104113"/>
                </a:cubicBezTo>
                <a:close/>
                <a:moveTo>
                  <a:pt x="1113722" y="847716"/>
                </a:moveTo>
                <a:cubicBezTo>
                  <a:pt x="1163694" y="847715"/>
                  <a:pt x="1213666" y="866779"/>
                  <a:pt x="1251793" y="904907"/>
                </a:cubicBezTo>
                <a:lnTo>
                  <a:pt x="4356716" y="4009829"/>
                </a:lnTo>
                <a:cubicBezTo>
                  <a:pt x="4432971" y="4086085"/>
                  <a:pt x="4432971" y="4209718"/>
                  <a:pt x="4356716" y="4285973"/>
                </a:cubicBezTo>
                <a:lnTo>
                  <a:pt x="4356715" y="4285972"/>
                </a:lnTo>
                <a:cubicBezTo>
                  <a:pt x="4280461" y="4362227"/>
                  <a:pt x="4156827" y="4362227"/>
                  <a:pt x="4080572" y="4285972"/>
                </a:cubicBezTo>
                <a:lnTo>
                  <a:pt x="975650" y="1181049"/>
                </a:lnTo>
                <a:cubicBezTo>
                  <a:pt x="918459" y="1123859"/>
                  <a:pt x="904162" y="1040017"/>
                  <a:pt x="932757" y="969500"/>
                </a:cubicBezTo>
                <a:lnTo>
                  <a:pt x="975650" y="904906"/>
                </a:lnTo>
                <a:lnTo>
                  <a:pt x="1040244" y="862013"/>
                </a:lnTo>
                <a:cubicBezTo>
                  <a:pt x="1063750" y="852481"/>
                  <a:pt x="1088736" y="847716"/>
                  <a:pt x="1113722" y="847716"/>
                </a:cubicBezTo>
                <a:close/>
                <a:moveTo>
                  <a:pt x="4947782" y="643418"/>
                </a:moveTo>
                <a:cubicBezTo>
                  <a:pt x="4997755" y="643418"/>
                  <a:pt x="5047727" y="662481"/>
                  <a:pt x="5085855" y="700609"/>
                </a:cubicBezTo>
                <a:lnTo>
                  <a:pt x="7305353" y="2920108"/>
                </a:lnTo>
                <a:cubicBezTo>
                  <a:pt x="7381608" y="2996364"/>
                  <a:pt x="7381608" y="3119997"/>
                  <a:pt x="7305353" y="3196251"/>
                </a:cubicBezTo>
                <a:lnTo>
                  <a:pt x="7305353" y="3196251"/>
                </a:lnTo>
                <a:cubicBezTo>
                  <a:pt x="7229098" y="3272506"/>
                  <a:pt x="7105464" y="3272506"/>
                  <a:pt x="7029209" y="3196251"/>
                </a:cubicBezTo>
                <a:lnTo>
                  <a:pt x="4809711" y="976753"/>
                </a:lnTo>
                <a:cubicBezTo>
                  <a:pt x="4752520" y="919560"/>
                  <a:pt x="4738222" y="835720"/>
                  <a:pt x="4766817" y="765203"/>
                </a:cubicBezTo>
                <a:lnTo>
                  <a:pt x="4809711" y="700609"/>
                </a:lnTo>
                <a:lnTo>
                  <a:pt x="4874305" y="657715"/>
                </a:lnTo>
                <a:cubicBezTo>
                  <a:pt x="4897810" y="648184"/>
                  <a:pt x="4922796" y="643418"/>
                  <a:pt x="4947782" y="643418"/>
                </a:cubicBezTo>
                <a:close/>
                <a:moveTo>
                  <a:pt x="2446599" y="161414"/>
                </a:moveTo>
                <a:cubicBezTo>
                  <a:pt x="2496572" y="161414"/>
                  <a:pt x="2546544" y="180478"/>
                  <a:pt x="2584671" y="218606"/>
                </a:cubicBezTo>
                <a:lnTo>
                  <a:pt x="5689594" y="3323528"/>
                </a:lnTo>
                <a:cubicBezTo>
                  <a:pt x="5765849" y="3399784"/>
                  <a:pt x="5765849" y="3523417"/>
                  <a:pt x="5689594" y="3599672"/>
                </a:cubicBezTo>
                <a:lnTo>
                  <a:pt x="5689594" y="3599671"/>
                </a:lnTo>
                <a:cubicBezTo>
                  <a:pt x="5613339" y="3675926"/>
                  <a:pt x="5489705" y="3675926"/>
                  <a:pt x="5413450" y="3599671"/>
                </a:cubicBezTo>
                <a:lnTo>
                  <a:pt x="2308528" y="494748"/>
                </a:lnTo>
                <a:cubicBezTo>
                  <a:pt x="2251337" y="437558"/>
                  <a:pt x="2237039" y="353715"/>
                  <a:pt x="2265635" y="283199"/>
                </a:cubicBezTo>
                <a:lnTo>
                  <a:pt x="2308528" y="218605"/>
                </a:lnTo>
                <a:lnTo>
                  <a:pt x="2373122" y="175712"/>
                </a:lnTo>
                <a:cubicBezTo>
                  <a:pt x="2396627" y="166181"/>
                  <a:pt x="2421613" y="161414"/>
                  <a:pt x="2446599" y="161414"/>
                </a:cubicBezTo>
                <a:close/>
                <a:moveTo>
                  <a:pt x="3671944" y="40640"/>
                </a:moveTo>
                <a:cubicBezTo>
                  <a:pt x="3721917" y="40640"/>
                  <a:pt x="3771888" y="59704"/>
                  <a:pt x="3810016" y="97831"/>
                </a:cubicBezTo>
                <a:lnTo>
                  <a:pt x="6914939" y="3202755"/>
                </a:lnTo>
                <a:cubicBezTo>
                  <a:pt x="6991194" y="3279010"/>
                  <a:pt x="6991194" y="3402643"/>
                  <a:pt x="6914939" y="3478898"/>
                </a:cubicBezTo>
                <a:lnTo>
                  <a:pt x="6914939" y="3478897"/>
                </a:lnTo>
                <a:cubicBezTo>
                  <a:pt x="6838683" y="3555153"/>
                  <a:pt x="6715050" y="3555153"/>
                  <a:pt x="6638795" y="3478897"/>
                </a:cubicBezTo>
                <a:lnTo>
                  <a:pt x="3533874" y="373974"/>
                </a:lnTo>
                <a:cubicBezTo>
                  <a:pt x="3476682" y="316783"/>
                  <a:pt x="3462384" y="232941"/>
                  <a:pt x="3490980" y="162425"/>
                </a:cubicBezTo>
                <a:lnTo>
                  <a:pt x="3533873" y="97830"/>
                </a:lnTo>
                <a:lnTo>
                  <a:pt x="3598467" y="54937"/>
                </a:lnTo>
                <a:cubicBezTo>
                  <a:pt x="3621972" y="45406"/>
                  <a:pt x="3646957" y="40640"/>
                  <a:pt x="3671944" y="40640"/>
                </a:cubicBezTo>
                <a:close/>
                <a:moveTo>
                  <a:pt x="2958245" y="0"/>
                </a:moveTo>
                <a:cubicBezTo>
                  <a:pt x="3008217" y="1"/>
                  <a:pt x="3058189" y="19064"/>
                  <a:pt x="3096316" y="57191"/>
                </a:cubicBezTo>
                <a:lnTo>
                  <a:pt x="6201239" y="3162114"/>
                </a:lnTo>
                <a:cubicBezTo>
                  <a:pt x="6277494" y="3238369"/>
                  <a:pt x="6277494" y="3362003"/>
                  <a:pt x="6201239" y="3438258"/>
                </a:cubicBezTo>
                <a:lnTo>
                  <a:pt x="6201239" y="3438257"/>
                </a:lnTo>
                <a:cubicBezTo>
                  <a:pt x="6124984" y="3514512"/>
                  <a:pt x="6001350" y="3514512"/>
                  <a:pt x="5925095" y="3438257"/>
                </a:cubicBezTo>
                <a:lnTo>
                  <a:pt x="2820173" y="333335"/>
                </a:lnTo>
                <a:cubicBezTo>
                  <a:pt x="2762982" y="276144"/>
                  <a:pt x="2748684" y="192301"/>
                  <a:pt x="2777280" y="121786"/>
                </a:cubicBezTo>
                <a:lnTo>
                  <a:pt x="2820173" y="57191"/>
                </a:lnTo>
                <a:lnTo>
                  <a:pt x="2884767" y="14298"/>
                </a:lnTo>
                <a:cubicBezTo>
                  <a:pt x="2908272" y="4766"/>
                  <a:pt x="2933258" y="0"/>
                  <a:pt x="295824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53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47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67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26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40242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40580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82C4-7092-4347-A051-B3265F9FEE28}" type="datetimeFigureOut">
              <a:rPr lang="bg-BG" smtClean="0"/>
              <a:t>8.6.2023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F5DA-0065-4D7F-B969-08258FCC783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6438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0F68A70A-268D-2C0E-4578-4BFA000AF6A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02143" y="0"/>
            <a:ext cx="3625970" cy="3872608"/>
          </a:xfrm>
          <a:custGeom>
            <a:avLst/>
            <a:gdLst>
              <a:gd name="connsiteX0" fmla="*/ 0 w 3625970"/>
              <a:gd name="connsiteY0" fmla="*/ 0 h 3872608"/>
              <a:gd name="connsiteX1" fmla="*/ 3625970 w 3625970"/>
              <a:gd name="connsiteY1" fmla="*/ 0 h 3872608"/>
              <a:gd name="connsiteX2" fmla="*/ 3625970 w 3625970"/>
              <a:gd name="connsiteY2" fmla="*/ 1537314 h 3872608"/>
              <a:gd name="connsiteX3" fmla="*/ 2339974 w 3625970"/>
              <a:gd name="connsiteY3" fmla="*/ 2743511 h 3872608"/>
              <a:gd name="connsiteX4" fmla="*/ 2343946 w 3625970"/>
              <a:gd name="connsiteY4" fmla="*/ 2747478 h 3872608"/>
              <a:gd name="connsiteX5" fmla="*/ 3625970 w 3625970"/>
              <a:gd name="connsiteY5" fmla="*/ 1545006 h 3872608"/>
              <a:gd name="connsiteX6" fmla="*/ 3625970 w 3625970"/>
              <a:gd name="connsiteY6" fmla="*/ 1645399 h 3872608"/>
              <a:gd name="connsiteX7" fmla="*/ 2339974 w 3625970"/>
              <a:gd name="connsiteY7" fmla="*/ 2851596 h 3872608"/>
              <a:gd name="connsiteX8" fmla="*/ 2343946 w 3625970"/>
              <a:gd name="connsiteY8" fmla="*/ 2855564 h 3872608"/>
              <a:gd name="connsiteX9" fmla="*/ 3625970 w 3625970"/>
              <a:gd name="connsiteY9" fmla="*/ 1653092 h 3872608"/>
              <a:gd name="connsiteX10" fmla="*/ 3625970 w 3625970"/>
              <a:gd name="connsiteY10" fmla="*/ 1754453 h 3872608"/>
              <a:gd name="connsiteX11" fmla="*/ 2339974 w 3625970"/>
              <a:gd name="connsiteY11" fmla="*/ 2960650 h 3872608"/>
              <a:gd name="connsiteX12" fmla="*/ 2343946 w 3625970"/>
              <a:gd name="connsiteY12" fmla="*/ 2964617 h 3872608"/>
              <a:gd name="connsiteX13" fmla="*/ 3625970 w 3625970"/>
              <a:gd name="connsiteY13" fmla="*/ 1762146 h 3872608"/>
              <a:gd name="connsiteX14" fmla="*/ 3625970 w 3625970"/>
              <a:gd name="connsiteY14" fmla="*/ 1862539 h 3872608"/>
              <a:gd name="connsiteX15" fmla="*/ 2339974 w 3625970"/>
              <a:gd name="connsiteY15" fmla="*/ 3068736 h 3872608"/>
              <a:gd name="connsiteX16" fmla="*/ 2343946 w 3625970"/>
              <a:gd name="connsiteY16" fmla="*/ 3072703 h 3872608"/>
              <a:gd name="connsiteX17" fmla="*/ 3625970 w 3625970"/>
              <a:gd name="connsiteY17" fmla="*/ 1870231 h 3872608"/>
              <a:gd name="connsiteX18" fmla="*/ 3625970 w 3625970"/>
              <a:gd name="connsiteY18" fmla="*/ 1971592 h 3872608"/>
              <a:gd name="connsiteX19" fmla="*/ 2339974 w 3625970"/>
              <a:gd name="connsiteY19" fmla="*/ 3177789 h 3872608"/>
              <a:gd name="connsiteX20" fmla="*/ 2343946 w 3625970"/>
              <a:gd name="connsiteY20" fmla="*/ 3181756 h 3872608"/>
              <a:gd name="connsiteX21" fmla="*/ 3625970 w 3625970"/>
              <a:gd name="connsiteY21" fmla="*/ 1979285 h 3872608"/>
              <a:gd name="connsiteX22" fmla="*/ 3625970 w 3625970"/>
              <a:gd name="connsiteY22" fmla="*/ 2079678 h 3872608"/>
              <a:gd name="connsiteX23" fmla="*/ 2339974 w 3625970"/>
              <a:gd name="connsiteY23" fmla="*/ 3285875 h 3872608"/>
              <a:gd name="connsiteX24" fmla="*/ 2343946 w 3625970"/>
              <a:gd name="connsiteY24" fmla="*/ 3289842 h 3872608"/>
              <a:gd name="connsiteX25" fmla="*/ 3625970 w 3625970"/>
              <a:gd name="connsiteY25" fmla="*/ 2087371 h 3872608"/>
              <a:gd name="connsiteX26" fmla="*/ 3625970 w 3625970"/>
              <a:gd name="connsiteY26" fmla="*/ 2161468 h 3872608"/>
              <a:gd name="connsiteX27" fmla="*/ 3573427 w 3625970"/>
              <a:gd name="connsiteY27" fmla="*/ 2283500 h 3872608"/>
              <a:gd name="connsiteX28" fmla="*/ 1927472 w 3625970"/>
              <a:gd name="connsiteY28" fmla="*/ 3827251 h 3872608"/>
              <a:gd name="connsiteX29" fmla="*/ 1698498 w 3625970"/>
              <a:gd name="connsiteY29" fmla="*/ 3827251 h 3872608"/>
              <a:gd name="connsiteX30" fmla="*/ 52543 w 3625970"/>
              <a:gd name="connsiteY30" fmla="*/ 2283500 h 3872608"/>
              <a:gd name="connsiteX31" fmla="*/ 0 w 3625970"/>
              <a:gd name="connsiteY31" fmla="*/ 2161468 h 387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625970" h="3872608">
                <a:moveTo>
                  <a:pt x="0" y="0"/>
                </a:moveTo>
                <a:lnTo>
                  <a:pt x="3625970" y="0"/>
                </a:lnTo>
                <a:lnTo>
                  <a:pt x="3625970" y="1537314"/>
                </a:lnTo>
                <a:lnTo>
                  <a:pt x="2339974" y="2743511"/>
                </a:lnTo>
                <a:lnTo>
                  <a:pt x="2343946" y="2747478"/>
                </a:lnTo>
                <a:lnTo>
                  <a:pt x="3625970" y="1545006"/>
                </a:lnTo>
                <a:lnTo>
                  <a:pt x="3625970" y="1645399"/>
                </a:lnTo>
                <a:lnTo>
                  <a:pt x="2339974" y="2851596"/>
                </a:lnTo>
                <a:lnTo>
                  <a:pt x="2343946" y="2855564"/>
                </a:lnTo>
                <a:lnTo>
                  <a:pt x="3625970" y="1653092"/>
                </a:lnTo>
                <a:lnTo>
                  <a:pt x="3625970" y="1754453"/>
                </a:lnTo>
                <a:lnTo>
                  <a:pt x="2339974" y="2960650"/>
                </a:lnTo>
                <a:lnTo>
                  <a:pt x="2343946" y="2964617"/>
                </a:lnTo>
                <a:lnTo>
                  <a:pt x="3625970" y="1762146"/>
                </a:lnTo>
                <a:lnTo>
                  <a:pt x="3625970" y="1862539"/>
                </a:lnTo>
                <a:lnTo>
                  <a:pt x="2339974" y="3068736"/>
                </a:lnTo>
                <a:lnTo>
                  <a:pt x="2343946" y="3072703"/>
                </a:lnTo>
                <a:lnTo>
                  <a:pt x="3625970" y="1870231"/>
                </a:lnTo>
                <a:lnTo>
                  <a:pt x="3625970" y="1971592"/>
                </a:lnTo>
                <a:lnTo>
                  <a:pt x="2339974" y="3177789"/>
                </a:lnTo>
                <a:lnTo>
                  <a:pt x="2343946" y="3181756"/>
                </a:lnTo>
                <a:lnTo>
                  <a:pt x="3625970" y="1979285"/>
                </a:lnTo>
                <a:lnTo>
                  <a:pt x="3625970" y="2079678"/>
                </a:lnTo>
                <a:lnTo>
                  <a:pt x="2339974" y="3285875"/>
                </a:lnTo>
                <a:lnTo>
                  <a:pt x="2343946" y="3289842"/>
                </a:lnTo>
                <a:lnTo>
                  <a:pt x="3625970" y="2087371"/>
                </a:lnTo>
                <a:lnTo>
                  <a:pt x="3625970" y="2161468"/>
                </a:lnTo>
                <a:cubicBezTo>
                  <a:pt x="3625970" y="2208085"/>
                  <a:pt x="3607169" y="2251642"/>
                  <a:pt x="3573427" y="2283500"/>
                </a:cubicBezTo>
                <a:lnTo>
                  <a:pt x="1927472" y="3827251"/>
                </a:lnTo>
                <a:cubicBezTo>
                  <a:pt x="1863010" y="3887727"/>
                  <a:pt x="1762960" y="3887727"/>
                  <a:pt x="1698498" y="3827251"/>
                </a:cubicBezTo>
                <a:lnTo>
                  <a:pt x="52543" y="2283500"/>
                </a:lnTo>
                <a:cubicBezTo>
                  <a:pt x="18802" y="2251642"/>
                  <a:pt x="0" y="2208085"/>
                  <a:pt x="0" y="2161468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07DC5D-4F3E-4A99-A621-6F93F3226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12135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DA8F992-7750-4566-AB4F-B2E8F3794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12135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0FEC4993-EF72-4ADC-8D11-1EB7C94095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145FAD1-5607-4570-9675-FE2648149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65FB8DD-A34F-4C06-9929-1E68FACD4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7">
            <a:extLst>
              <a:ext uri="{FF2B5EF4-FFF2-40B4-BE49-F238E27FC236}">
                <a16:creationId xmlns:a16="http://schemas.microsoft.com/office/drawing/2014/main" id="{A537F86F-E8D6-44FF-939F-7EB5A46935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39899" y="651606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17C97F11-0CC0-4E01-8422-6143830432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39899" y="878939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Mobile / email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22609FE-C556-4394-9CD9-CACD20BC72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39899" y="1106272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Company</a:t>
            </a:r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00594FA1-626F-D387-058B-929064A05A3F}"/>
              </a:ext>
            </a:extLst>
          </p:cNvPr>
          <p:cNvSpPr/>
          <p:nvPr/>
        </p:nvSpPr>
        <p:spPr>
          <a:xfrm>
            <a:off x="8915041" y="4005718"/>
            <a:ext cx="2200174" cy="23506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16" extrusionOk="0">
                <a:moveTo>
                  <a:pt x="0" y="12007"/>
                </a:moveTo>
                <a:lnTo>
                  <a:pt x="0" y="0"/>
                </a:lnTo>
                <a:lnTo>
                  <a:pt x="21600" y="0"/>
                </a:lnTo>
                <a:lnTo>
                  <a:pt x="21600" y="12007"/>
                </a:lnTo>
                <a:cubicBezTo>
                  <a:pt x="21600" y="12261"/>
                  <a:pt x="21483" y="12506"/>
                  <a:pt x="21288" y="12688"/>
                </a:cubicBezTo>
                <a:lnTo>
                  <a:pt x="11486" y="21264"/>
                </a:lnTo>
                <a:cubicBezTo>
                  <a:pt x="11107" y="21600"/>
                  <a:pt x="10503" y="21600"/>
                  <a:pt x="10123" y="21264"/>
                </a:cubicBezTo>
                <a:lnTo>
                  <a:pt x="321" y="12688"/>
                </a:lnTo>
                <a:cubicBezTo>
                  <a:pt x="107" y="12506"/>
                  <a:pt x="0" y="12261"/>
                  <a:pt x="0" y="12007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E2709C07-CFC0-ABC6-6E13-50B248934423}"/>
              </a:ext>
            </a:extLst>
          </p:cNvPr>
          <p:cNvSpPr/>
          <p:nvPr/>
        </p:nvSpPr>
        <p:spPr>
          <a:xfrm>
            <a:off x="8605193" y="2608988"/>
            <a:ext cx="2819871" cy="2573872"/>
          </a:xfrm>
          <a:custGeom>
            <a:avLst/>
            <a:gdLst>
              <a:gd name="connsiteX0" fmla="*/ 2819871 w 2819871"/>
              <a:gd name="connsiteY0" fmla="*/ 0 h 2573872"/>
              <a:gd name="connsiteX1" fmla="*/ 2819871 w 2819871"/>
              <a:gd name="connsiteY1" fmla="*/ 1243045 h 2573872"/>
              <a:gd name="connsiteX2" fmla="*/ 2779270 w 2819871"/>
              <a:gd name="connsiteY2" fmla="*/ 1338217 h 2573872"/>
              <a:gd name="connsiteX3" fmla="*/ 1499231 w 2819871"/>
              <a:gd name="connsiteY3" fmla="*/ 2538918 h 2573872"/>
              <a:gd name="connsiteX4" fmla="*/ 1321684 w 2819871"/>
              <a:gd name="connsiteY4" fmla="*/ 2538918 h 2573872"/>
              <a:gd name="connsiteX5" fmla="*/ 41645 w 2819871"/>
              <a:gd name="connsiteY5" fmla="*/ 1338217 h 2573872"/>
              <a:gd name="connsiteX6" fmla="*/ 0 w 2819871"/>
              <a:gd name="connsiteY6" fmla="*/ 1243045 h 2573872"/>
              <a:gd name="connsiteX7" fmla="*/ 0 w 2819871"/>
              <a:gd name="connsiteY7" fmla="*/ 6510 h 2573872"/>
              <a:gd name="connsiteX8" fmla="*/ 1291978 w 2819871"/>
              <a:gd name="connsiteY8" fmla="*/ 1218264 h 2573872"/>
              <a:gd name="connsiteX9" fmla="*/ 1520952 w 2819871"/>
              <a:gd name="connsiteY9" fmla="*/ 1218264 h 257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9871" h="2573872">
                <a:moveTo>
                  <a:pt x="2819871" y="0"/>
                </a:moveTo>
                <a:lnTo>
                  <a:pt x="2819871" y="1243045"/>
                </a:lnTo>
                <a:cubicBezTo>
                  <a:pt x="2819871" y="1278735"/>
                  <a:pt x="2804988" y="1313444"/>
                  <a:pt x="2779270" y="1338217"/>
                </a:cubicBezTo>
                <a:lnTo>
                  <a:pt x="1499231" y="2538918"/>
                </a:lnTo>
                <a:cubicBezTo>
                  <a:pt x="1449623" y="2585524"/>
                  <a:pt x="1371293" y="2585524"/>
                  <a:pt x="1321684" y="2538918"/>
                </a:cubicBezTo>
                <a:lnTo>
                  <a:pt x="41645" y="1338217"/>
                </a:lnTo>
                <a:cubicBezTo>
                  <a:pt x="14883" y="1313444"/>
                  <a:pt x="0" y="1278735"/>
                  <a:pt x="0" y="1243045"/>
                </a:cubicBezTo>
                <a:lnTo>
                  <a:pt x="0" y="6510"/>
                </a:lnTo>
                <a:lnTo>
                  <a:pt x="1291978" y="1218264"/>
                </a:lnTo>
                <a:cubicBezTo>
                  <a:pt x="1356440" y="1278740"/>
                  <a:pt x="1456490" y="1278740"/>
                  <a:pt x="1520952" y="1218264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23" name="Shape">
            <a:extLst>
              <a:ext uri="{FF2B5EF4-FFF2-40B4-BE49-F238E27FC236}">
                <a16:creationId xmlns:a16="http://schemas.microsoft.com/office/drawing/2014/main" id="{654D2972-0555-3496-2794-11D45D17C366}"/>
              </a:ext>
            </a:extLst>
          </p:cNvPr>
          <p:cNvSpPr/>
          <p:nvPr/>
        </p:nvSpPr>
        <p:spPr>
          <a:xfrm>
            <a:off x="10032474" y="3381064"/>
            <a:ext cx="2159526" cy="2736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" y="15989"/>
                </a:moveTo>
                <a:lnTo>
                  <a:pt x="10" y="15942"/>
                </a:lnTo>
                <a:lnTo>
                  <a:pt x="21550" y="0"/>
                </a:lnTo>
                <a:lnTo>
                  <a:pt x="21600" y="47"/>
                </a:lnTo>
                <a:lnTo>
                  <a:pt x="60" y="15989"/>
                </a:lnTo>
                <a:close/>
                <a:moveTo>
                  <a:pt x="21590" y="1166"/>
                </a:moveTo>
                <a:lnTo>
                  <a:pt x="21540" y="1119"/>
                </a:lnTo>
                <a:lnTo>
                  <a:pt x="0" y="17061"/>
                </a:lnTo>
                <a:lnTo>
                  <a:pt x="50" y="17108"/>
                </a:lnTo>
                <a:lnTo>
                  <a:pt x="21590" y="1166"/>
                </a:lnTo>
                <a:close/>
                <a:moveTo>
                  <a:pt x="21590" y="2293"/>
                </a:moveTo>
                <a:lnTo>
                  <a:pt x="21540" y="2246"/>
                </a:lnTo>
                <a:lnTo>
                  <a:pt x="0" y="18188"/>
                </a:lnTo>
                <a:lnTo>
                  <a:pt x="50" y="18235"/>
                </a:lnTo>
                <a:lnTo>
                  <a:pt x="21590" y="2293"/>
                </a:lnTo>
                <a:close/>
                <a:moveTo>
                  <a:pt x="21590" y="3412"/>
                </a:moveTo>
                <a:lnTo>
                  <a:pt x="21540" y="3365"/>
                </a:lnTo>
                <a:lnTo>
                  <a:pt x="0" y="19307"/>
                </a:lnTo>
                <a:lnTo>
                  <a:pt x="50" y="19354"/>
                </a:lnTo>
                <a:lnTo>
                  <a:pt x="21590" y="3412"/>
                </a:lnTo>
                <a:close/>
                <a:moveTo>
                  <a:pt x="21590" y="4531"/>
                </a:moveTo>
                <a:lnTo>
                  <a:pt x="21540" y="4484"/>
                </a:lnTo>
                <a:lnTo>
                  <a:pt x="0" y="20426"/>
                </a:lnTo>
                <a:lnTo>
                  <a:pt x="50" y="20473"/>
                </a:lnTo>
                <a:lnTo>
                  <a:pt x="21590" y="4531"/>
                </a:lnTo>
                <a:close/>
                <a:moveTo>
                  <a:pt x="21590" y="5658"/>
                </a:moveTo>
                <a:lnTo>
                  <a:pt x="21540" y="5611"/>
                </a:lnTo>
                <a:lnTo>
                  <a:pt x="0" y="21553"/>
                </a:lnTo>
                <a:lnTo>
                  <a:pt x="50" y="21600"/>
                </a:lnTo>
                <a:lnTo>
                  <a:pt x="21590" y="5658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91D89977-646B-5F1C-0D97-9EABE1A44A44}"/>
              </a:ext>
            </a:extLst>
          </p:cNvPr>
          <p:cNvSpPr/>
          <p:nvPr/>
        </p:nvSpPr>
        <p:spPr>
          <a:xfrm>
            <a:off x="7190799" y="1487272"/>
            <a:ext cx="2825815" cy="3581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7" y="21600"/>
                </a:moveTo>
                <a:lnTo>
                  <a:pt x="0" y="5651"/>
                </a:lnTo>
                <a:lnTo>
                  <a:pt x="53" y="5603"/>
                </a:lnTo>
                <a:lnTo>
                  <a:pt x="21600" y="21552"/>
                </a:lnTo>
                <a:lnTo>
                  <a:pt x="21547" y="21600"/>
                </a:lnTo>
                <a:close/>
                <a:moveTo>
                  <a:pt x="21600" y="20434"/>
                </a:moveTo>
                <a:lnTo>
                  <a:pt x="53" y="4485"/>
                </a:lnTo>
                <a:lnTo>
                  <a:pt x="0" y="4533"/>
                </a:lnTo>
                <a:lnTo>
                  <a:pt x="21547" y="20482"/>
                </a:lnTo>
                <a:lnTo>
                  <a:pt x="21600" y="20434"/>
                </a:lnTo>
                <a:close/>
                <a:moveTo>
                  <a:pt x="21600" y="19310"/>
                </a:moveTo>
                <a:lnTo>
                  <a:pt x="53" y="3361"/>
                </a:lnTo>
                <a:lnTo>
                  <a:pt x="0" y="3409"/>
                </a:lnTo>
                <a:lnTo>
                  <a:pt x="21547" y="19357"/>
                </a:lnTo>
                <a:lnTo>
                  <a:pt x="21600" y="19310"/>
                </a:lnTo>
                <a:close/>
                <a:moveTo>
                  <a:pt x="21600" y="18191"/>
                </a:moveTo>
                <a:lnTo>
                  <a:pt x="53" y="2243"/>
                </a:lnTo>
                <a:lnTo>
                  <a:pt x="0" y="2290"/>
                </a:lnTo>
                <a:lnTo>
                  <a:pt x="21547" y="18239"/>
                </a:lnTo>
                <a:lnTo>
                  <a:pt x="21600" y="18191"/>
                </a:lnTo>
                <a:close/>
                <a:moveTo>
                  <a:pt x="21600" y="17067"/>
                </a:moveTo>
                <a:lnTo>
                  <a:pt x="53" y="1118"/>
                </a:lnTo>
                <a:lnTo>
                  <a:pt x="0" y="1166"/>
                </a:lnTo>
                <a:lnTo>
                  <a:pt x="21547" y="17115"/>
                </a:lnTo>
                <a:lnTo>
                  <a:pt x="21600" y="17067"/>
                </a:lnTo>
                <a:close/>
                <a:moveTo>
                  <a:pt x="21600" y="15949"/>
                </a:moveTo>
                <a:lnTo>
                  <a:pt x="53" y="0"/>
                </a:lnTo>
                <a:lnTo>
                  <a:pt x="0" y="48"/>
                </a:lnTo>
                <a:lnTo>
                  <a:pt x="21547" y="15997"/>
                </a:lnTo>
                <a:lnTo>
                  <a:pt x="21600" y="15949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546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7DC9EBF-9AD7-4272-9BB4-27F9568D230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387008" y="670891"/>
            <a:ext cx="5724941" cy="5516217"/>
          </a:xfrm>
          <a:custGeom>
            <a:avLst/>
            <a:gdLst>
              <a:gd name="connsiteX0" fmla="*/ 0 w 5724941"/>
              <a:gd name="connsiteY0" fmla="*/ 4750906 h 5516217"/>
              <a:gd name="connsiteX1" fmla="*/ 3980624 w 5724941"/>
              <a:gd name="connsiteY1" fmla="*/ 4750906 h 5516217"/>
              <a:gd name="connsiteX2" fmla="*/ 3980624 w 5724941"/>
              <a:gd name="connsiteY2" fmla="*/ 5516217 h 5516217"/>
              <a:gd name="connsiteX3" fmla="*/ 0 w 5724941"/>
              <a:gd name="connsiteY3" fmla="*/ 5516217 h 5516217"/>
              <a:gd name="connsiteX4" fmla="*/ 4123085 w 5724941"/>
              <a:gd name="connsiteY4" fmla="*/ 2822714 h 5516217"/>
              <a:gd name="connsiteX5" fmla="*/ 5724941 w 5724941"/>
              <a:gd name="connsiteY5" fmla="*/ 2822714 h 5516217"/>
              <a:gd name="connsiteX6" fmla="*/ 5724941 w 5724941"/>
              <a:gd name="connsiteY6" fmla="*/ 4949686 h 5516217"/>
              <a:gd name="connsiteX7" fmla="*/ 4123085 w 5724941"/>
              <a:gd name="connsiteY7" fmla="*/ 4949686 h 5516217"/>
              <a:gd name="connsiteX8" fmla="*/ 2796210 w 5724941"/>
              <a:gd name="connsiteY8" fmla="*/ 2822714 h 5516217"/>
              <a:gd name="connsiteX9" fmla="*/ 3980623 w 5724941"/>
              <a:gd name="connsiteY9" fmla="*/ 2822714 h 5516217"/>
              <a:gd name="connsiteX10" fmla="*/ 3980623 w 5724941"/>
              <a:gd name="connsiteY10" fmla="*/ 4611758 h 5516217"/>
              <a:gd name="connsiteX11" fmla="*/ 2796210 w 5724941"/>
              <a:gd name="connsiteY11" fmla="*/ 4611758 h 5516217"/>
              <a:gd name="connsiteX12" fmla="*/ 0 w 5724941"/>
              <a:gd name="connsiteY12" fmla="*/ 1928192 h 5516217"/>
              <a:gd name="connsiteX13" fmla="*/ 2653748 w 5724941"/>
              <a:gd name="connsiteY13" fmla="*/ 1928192 h 5516217"/>
              <a:gd name="connsiteX14" fmla="*/ 2653748 w 5724941"/>
              <a:gd name="connsiteY14" fmla="*/ 4611758 h 5516217"/>
              <a:gd name="connsiteX15" fmla="*/ 0 w 5724941"/>
              <a:gd name="connsiteY15" fmla="*/ 4611758 h 5516217"/>
              <a:gd name="connsiteX16" fmla="*/ 2796211 w 5724941"/>
              <a:gd name="connsiteY16" fmla="*/ 894522 h 5516217"/>
              <a:gd name="connsiteX17" fmla="*/ 5449959 w 5724941"/>
              <a:gd name="connsiteY17" fmla="*/ 894522 h 5516217"/>
              <a:gd name="connsiteX18" fmla="*/ 5449959 w 5724941"/>
              <a:gd name="connsiteY18" fmla="*/ 2683566 h 5516217"/>
              <a:gd name="connsiteX19" fmla="*/ 2796211 w 5724941"/>
              <a:gd name="connsiteY19" fmla="*/ 2683566 h 5516217"/>
              <a:gd name="connsiteX20" fmla="*/ 1007166 w 5724941"/>
              <a:gd name="connsiteY20" fmla="*/ 0 h 5516217"/>
              <a:gd name="connsiteX21" fmla="*/ 2653749 w 5724941"/>
              <a:gd name="connsiteY21" fmla="*/ 0 h 5516217"/>
              <a:gd name="connsiteX22" fmla="*/ 2653749 w 5724941"/>
              <a:gd name="connsiteY22" fmla="*/ 1789044 h 5516217"/>
              <a:gd name="connsiteX23" fmla="*/ 1007166 w 5724941"/>
              <a:gd name="connsiteY23" fmla="*/ 1789044 h 551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724941" h="5516217">
                <a:moveTo>
                  <a:pt x="0" y="4750906"/>
                </a:moveTo>
                <a:lnTo>
                  <a:pt x="3980624" y="4750906"/>
                </a:lnTo>
                <a:lnTo>
                  <a:pt x="3980624" y="5516217"/>
                </a:lnTo>
                <a:lnTo>
                  <a:pt x="0" y="5516217"/>
                </a:lnTo>
                <a:close/>
                <a:moveTo>
                  <a:pt x="4123085" y="2822714"/>
                </a:moveTo>
                <a:lnTo>
                  <a:pt x="5724941" y="2822714"/>
                </a:lnTo>
                <a:lnTo>
                  <a:pt x="5724941" y="4949686"/>
                </a:lnTo>
                <a:lnTo>
                  <a:pt x="4123085" y="4949686"/>
                </a:lnTo>
                <a:close/>
                <a:moveTo>
                  <a:pt x="2796210" y="2822714"/>
                </a:moveTo>
                <a:lnTo>
                  <a:pt x="3980623" y="2822714"/>
                </a:lnTo>
                <a:lnTo>
                  <a:pt x="3980623" y="4611758"/>
                </a:lnTo>
                <a:lnTo>
                  <a:pt x="2796210" y="4611758"/>
                </a:lnTo>
                <a:close/>
                <a:moveTo>
                  <a:pt x="0" y="1928192"/>
                </a:moveTo>
                <a:lnTo>
                  <a:pt x="2653748" y="1928192"/>
                </a:lnTo>
                <a:lnTo>
                  <a:pt x="2653748" y="4611758"/>
                </a:lnTo>
                <a:lnTo>
                  <a:pt x="0" y="4611758"/>
                </a:lnTo>
                <a:close/>
                <a:moveTo>
                  <a:pt x="2796211" y="894522"/>
                </a:moveTo>
                <a:lnTo>
                  <a:pt x="5449959" y="894522"/>
                </a:lnTo>
                <a:lnTo>
                  <a:pt x="5449959" y="2683566"/>
                </a:lnTo>
                <a:lnTo>
                  <a:pt x="2796211" y="2683566"/>
                </a:lnTo>
                <a:close/>
                <a:moveTo>
                  <a:pt x="1007166" y="0"/>
                </a:moveTo>
                <a:lnTo>
                  <a:pt x="2653749" y="0"/>
                </a:lnTo>
                <a:lnTo>
                  <a:pt x="2653749" y="1789044"/>
                </a:lnTo>
                <a:lnTo>
                  <a:pt x="1007166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64678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50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8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3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7791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350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0" y="490537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98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7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>
            <a:extLst>
              <a:ext uri="{FF2B5EF4-FFF2-40B4-BE49-F238E27FC236}">
                <a16:creationId xmlns:a16="http://schemas.microsoft.com/office/drawing/2014/main" id="{11A067AA-F6AF-4715-9F07-7BE30046CBF0}"/>
              </a:ext>
            </a:extLst>
          </p:cNvPr>
          <p:cNvSpPr/>
          <p:nvPr userDrawn="1"/>
        </p:nvSpPr>
        <p:spPr>
          <a:xfrm>
            <a:off x="642938" y="514350"/>
            <a:ext cx="10906125" cy="2990850"/>
          </a:xfrm>
          <a:prstGeom prst="frame">
            <a:avLst>
              <a:gd name="adj1" fmla="val 2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6806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D5DB206C-7370-448F-B4C9-4059BADCA6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35231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7383E1CB-8D0E-4180-8C52-C5F4A24ED3F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73656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33F4681A-0E5C-4D94-B5F0-6A175DBC6CD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12081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132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6388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lIns="365760" anchor="ctr"/>
          <a:lstStyle>
            <a:lvl1pPr marL="0" indent="0" algn="l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6033F2F0-7D0F-4B5D-8E37-7C30E5A5D2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548561" y="477308"/>
            <a:ext cx="2897717" cy="2731837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40B2EF10-A0C4-401E-8AA6-CF7463C5956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48561" y="3648856"/>
            <a:ext cx="2897717" cy="2731837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889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B83EC1-AF10-4FD7-8089-F03DAD6397E7}"/>
              </a:ext>
            </a:extLst>
          </p:cNvPr>
          <p:cNvSpPr/>
          <p:nvPr userDrawn="1"/>
        </p:nvSpPr>
        <p:spPr>
          <a:xfrm>
            <a:off x="0" y="0"/>
            <a:ext cx="12192000" cy="23810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53561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32DE4F21-2D03-408A-A113-1ECBBBFDE8D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67429" y="479834"/>
            <a:ext cx="3611542" cy="589833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</a:t>
            </a:r>
          </a:p>
          <a:p>
            <a:r>
              <a:rPr lang="en-US" altLang="ko-KR" dirty="0"/>
              <a:t>And Sand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A62276F5-0236-424B-9645-A889FC41285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58183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B703617E-9CA4-425B-945B-4B73794CE22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862805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640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638550" y="354330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EA5E7C78-B7FD-4905-970D-675E6D3961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638550" y="56918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01CFBF6C-8D5A-4D48-ACE1-2D979A60A2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7225" y="354330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26D5AB-D725-405F-B143-0753C3C45DCD}"/>
              </a:ext>
            </a:extLst>
          </p:cNvPr>
          <p:cNvSpPr/>
          <p:nvPr userDrawn="1"/>
        </p:nvSpPr>
        <p:spPr>
          <a:xfrm>
            <a:off x="-1" y="0"/>
            <a:ext cx="3400425" cy="3312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8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lIns="3383280" rIns="0" anchor="ctr"/>
          <a:lstStyle>
            <a:lvl1pPr marL="0" indent="0" algn="ctr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037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액자 12">
            <a:extLst>
              <a:ext uri="{FF2B5EF4-FFF2-40B4-BE49-F238E27FC236}">
                <a16:creationId xmlns:a16="http://schemas.microsoft.com/office/drawing/2014/main" id="{95EDCEF7-DD83-4CD4-BE92-A97D74011033}"/>
              </a:ext>
            </a:extLst>
          </p:cNvPr>
          <p:cNvSpPr/>
          <p:nvPr userDrawn="1"/>
        </p:nvSpPr>
        <p:spPr>
          <a:xfrm>
            <a:off x="547181" y="1761846"/>
            <a:ext cx="11097638" cy="3334311"/>
          </a:xfrm>
          <a:prstGeom prst="frame">
            <a:avLst>
              <a:gd name="adj1" fmla="val 24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2" y="569068"/>
            <a:ext cx="3661647" cy="571986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089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B358CF5-5043-4D3B-92BD-59549782EBBE}"/>
              </a:ext>
            </a:extLst>
          </p:cNvPr>
          <p:cNvSpPr/>
          <p:nvPr userDrawn="1"/>
        </p:nvSpPr>
        <p:spPr>
          <a:xfrm>
            <a:off x="7515225" y="0"/>
            <a:ext cx="4676775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aphic 14">
            <a:extLst>
              <a:ext uri="{FF2B5EF4-FFF2-40B4-BE49-F238E27FC236}">
                <a16:creationId xmlns:a16="http://schemas.microsoft.com/office/drawing/2014/main" id="{B59EE49C-3795-40A6-B206-565A372E5530}"/>
              </a:ext>
            </a:extLst>
          </p:cNvPr>
          <p:cNvGrpSpPr/>
          <p:nvPr userDrawn="1"/>
        </p:nvGrpSpPr>
        <p:grpSpPr>
          <a:xfrm>
            <a:off x="5720146" y="1420664"/>
            <a:ext cx="5589803" cy="4396475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16E008B-9F44-493C-B58F-ABFC0E7190A5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C1A2B49-6603-4C93-BCDA-8893B608D8C1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C70C51E-C968-4707-899F-DE217D80997C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6BA87E5-BDD3-47B0-8C9F-EDFB6B811129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9C68AE-3F02-48D5-A299-9B7311EC8D90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CBE3651-AB4C-4F00-BF52-0A24EF2A62AD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3E653C6-4F74-473F-9309-2D2D43F090C8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9CA35F9-CDD6-4937-8C98-04018E459C31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56077" y="1628103"/>
            <a:ext cx="5317941" cy="301288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CCE937E-8E2A-4179-91E4-730975E592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1525" y="339509"/>
            <a:ext cx="6543675" cy="724247"/>
          </a:xfrm>
          <a:prstGeom prst="rect">
            <a:avLst/>
          </a:prstGeom>
        </p:spPr>
        <p:txBody>
          <a:bodyPr tIns="91440"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71801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>
            <a:extLst>
              <a:ext uri="{FF2B5EF4-FFF2-40B4-BE49-F238E27FC236}">
                <a16:creationId xmlns:a16="http://schemas.microsoft.com/office/drawing/2014/main" id="{A4D14B1E-79D5-4F7D-AEB4-4F537918FBAB}"/>
              </a:ext>
            </a:extLst>
          </p:cNvPr>
          <p:cNvSpPr/>
          <p:nvPr userDrawn="1"/>
        </p:nvSpPr>
        <p:spPr>
          <a:xfrm rot="5400000">
            <a:off x="795337" y="-795340"/>
            <a:ext cx="6257926" cy="7848605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0914" y="600074"/>
            <a:ext cx="4052172" cy="565785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145CBDFE-5F17-4329-876B-8EC9C2A40CE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75044" y="222886"/>
            <a:ext cx="2286000" cy="3017520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106B5A04-F323-4B06-B374-0EFFB99917B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75044" y="3624742"/>
            <a:ext cx="2286000" cy="3017520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92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: 도형 52">
            <a:extLst>
              <a:ext uri="{FF2B5EF4-FFF2-40B4-BE49-F238E27FC236}">
                <a16:creationId xmlns:a16="http://schemas.microsoft.com/office/drawing/2014/main" id="{A554242E-EDC9-4D56-ABE8-D3DFF0D037E9}"/>
              </a:ext>
            </a:extLst>
          </p:cNvPr>
          <p:cNvSpPr/>
          <p:nvPr userDrawn="1"/>
        </p:nvSpPr>
        <p:spPr>
          <a:xfrm>
            <a:off x="2" y="0"/>
            <a:ext cx="8582025" cy="6858000"/>
          </a:xfrm>
          <a:custGeom>
            <a:avLst/>
            <a:gdLst>
              <a:gd name="connsiteX0" fmla="*/ 5238766 w 8582025"/>
              <a:gd name="connsiteY0" fmla="*/ 0 h 6858000"/>
              <a:gd name="connsiteX1" fmla="*/ 8582025 w 8582025"/>
              <a:gd name="connsiteY1" fmla="*/ 0 h 6858000"/>
              <a:gd name="connsiteX2" fmla="*/ 1876410 w 8582025"/>
              <a:gd name="connsiteY2" fmla="*/ 6858000 h 6858000"/>
              <a:gd name="connsiteX3" fmla="*/ 0 w 8582025"/>
              <a:gd name="connsiteY3" fmla="*/ 6858000 h 6858000"/>
              <a:gd name="connsiteX4" fmla="*/ 0 w 8582025"/>
              <a:gd name="connsiteY4" fmla="*/ 53578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82025" h="6858000">
                <a:moveTo>
                  <a:pt x="5238766" y="0"/>
                </a:moveTo>
                <a:lnTo>
                  <a:pt x="8582025" y="0"/>
                </a:lnTo>
                <a:lnTo>
                  <a:pt x="1876410" y="6858000"/>
                </a:lnTo>
                <a:lnTo>
                  <a:pt x="0" y="6858000"/>
                </a:lnTo>
                <a:lnTo>
                  <a:pt x="0" y="53578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" name="그림 개체 틀 3">
            <a:extLst>
              <a:ext uri="{FF2B5EF4-FFF2-40B4-BE49-F238E27FC236}">
                <a16:creationId xmlns:a16="http://schemas.microsoft.com/office/drawing/2014/main" id="{A7B8BCFA-E22C-4FE8-9EC6-3B7DF58BF4E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17212" y="427698"/>
            <a:ext cx="3600000" cy="36000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Place Your Picture Here And Sand to Back</a:t>
            </a:r>
            <a:endParaRPr lang="ko-KR" altLang="en-US" dirty="0"/>
          </a:p>
        </p:txBody>
      </p:sp>
      <p:sp>
        <p:nvSpPr>
          <p:cNvPr id="6" name="그림 개체 틀 3">
            <a:extLst>
              <a:ext uri="{FF2B5EF4-FFF2-40B4-BE49-F238E27FC236}">
                <a16:creationId xmlns:a16="http://schemas.microsoft.com/office/drawing/2014/main" id="{C661A5D8-A169-47BB-84F8-7CCF6E00616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3610" y="2837035"/>
            <a:ext cx="3600000" cy="36000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그림 개체 틀 3">
            <a:extLst>
              <a:ext uri="{FF2B5EF4-FFF2-40B4-BE49-F238E27FC236}">
                <a16:creationId xmlns:a16="http://schemas.microsoft.com/office/drawing/2014/main" id="{A32673E2-41F8-431C-946D-87DD76C5D04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7524" y="2251417"/>
            <a:ext cx="1980000" cy="1980000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그림 개체 틀 3">
            <a:extLst>
              <a:ext uri="{FF2B5EF4-FFF2-40B4-BE49-F238E27FC236}">
                <a16:creationId xmlns:a16="http://schemas.microsoft.com/office/drawing/2014/main" id="{F2B14BC2-B3DB-437A-8C30-D2E802CB43E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6104" y="2676913"/>
            <a:ext cx="1980000" cy="1980000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719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5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43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3" y="1807430"/>
            <a:ext cx="2400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B7D4BC-8397-4297-9425-5B8BAEB381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952" y="2305190"/>
            <a:ext cx="4038095" cy="2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3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3" y="1807430"/>
            <a:ext cx="2400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513D5B-5A42-4F30-9E94-6D9B89BC88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381" y="2276619"/>
            <a:ext cx="4095238" cy="2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5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3B04BAD-EED5-4C78-BC19-C3DD01D50231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C7456AC7-1506-4AAF-A694-1BE710D5F58E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7D8BFCCB-25F4-4E85-B4F9-18DA5A0F31C0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4DE5DB11-A2A8-48F9-9B25-703C78662BDE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9" name="Oval 7">
                <a:extLst>
                  <a:ext uri="{FF2B5EF4-FFF2-40B4-BE49-F238E27FC236}">
                    <a16:creationId xmlns:a16="http://schemas.microsoft.com/office/drawing/2014/main" id="{A3616025-C842-4C0D-B7E3-48176315DDFA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  <p:sp>
            <p:nvSpPr>
              <p:cNvPr id="10" name="Rounded Rectangle 8">
                <a:extLst>
                  <a:ext uri="{FF2B5EF4-FFF2-40B4-BE49-F238E27FC236}">
                    <a16:creationId xmlns:a16="http://schemas.microsoft.com/office/drawing/2014/main" id="{B2550ED7-04C5-4FFA-BCF1-8CB64B3F2DA9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</p:grpSp>
      </p:grp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E6D54C7-03B4-4369-97FF-A3456A2A876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74930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D8FCDD3-D367-4581-96F6-BED1A5D7FC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995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89263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16192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>
            <a:extLst>
              <a:ext uri="{FF2B5EF4-FFF2-40B4-BE49-F238E27FC236}">
                <a16:creationId xmlns:a16="http://schemas.microsoft.com/office/drawing/2014/main" id="{C0AD03F6-15F2-4D54-8634-F2FD4B876D5D}"/>
              </a:ext>
            </a:extLst>
          </p:cNvPr>
          <p:cNvSpPr/>
          <p:nvPr userDrawn="1"/>
        </p:nvSpPr>
        <p:spPr>
          <a:xfrm>
            <a:off x="8582684" y="1894646"/>
            <a:ext cx="3609315" cy="30687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그림 개체 틀 25">
            <a:extLst>
              <a:ext uri="{FF2B5EF4-FFF2-40B4-BE49-F238E27FC236}">
                <a16:creationId xmlns:a16="http://schemas.microsoft.com/office/drawing/2014/main" id="{FD1AC33C-0748-4865-932F-6D8BA4643AC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97013" y="52057"/>
            <a:ext cx="6847888" cy="6753884"/>
          </a:xfrm>
          <a:custGeom>
            <a:avLst/>
            <a:gdLst>
              <a:gd name="connsiteX0" fmla="*/ 3704348 w 6847888"/>
              <a:gd name="connsiteY0" fmla="*/ 5 h 6753884"/>
              <a:gd name="connsiteX1" fmla="*/ 4005720 w 6847888"/>
              <a:gd name="connsiteY1" fmla="*/ 361947 h 6753884"/>
              <a:gd name="connsiteX2" fmla="*/ 3756101 w 6847888"/>
              <a:gd name="connsiteY2" fmla="*/ 1075954 h 6753884"/>
              <a:gd name="connsiteX3" fmla="*/ 3808606 w 6847888"/>
              <a:gd name="connsiteY3" fmla="*/ 1408969 h 6753884"/>
              <a:gd name="connsiteX4" fmla="*/ 4102330 w 6847888"/>
              <a:gd name="connsiteY4" fmla="*/ 1405443 h 6753884"/>
              <a:gd name="connsiteX5" fmla="*/ 4189935 w 6847888"/>
              <a:gd name="connsiteY5" fmla="*/ 955591 h 6753884"/>
              <a:gd name="connsiteX6" fmla="*/ 4386903 w 6847888"/>
              <a:gd name="connsiteY6" fmla="*/ 729816 h 6753884"/>
              <a:gd name="connsiteX7" fmla="*/ 4462508 w 6847888"/>
              <a:gd name="connsiteY7" fmla="*/ 1003700 h 6753884"/>
              <a:gd name="connsiteX8" fmla="*/ 4290141 w 6847888"/>
              <a:gd name="connsiteY8" fmla="*/ 1451300 h 6753884"/>
              <a:gd name="connsiteX9" fmla="*/ 4479906 w 6847888"/>
              <a:gd name="connsiteY9" fmla="*/ 1558119 h 6753884"/>
              <a:gd name="connsiteX10" fmla="*/ 4652418 w 6847888"/>
              <a:gd name="connsiteY10" fmla="*/ 1291849 h 6753884"/>
              <a:gd name="connsiteX11" fmla="*/ 4765676 w 6847888"/>
              <a:gd name="connsiteY11" fmla="*/ 714012 h 6753884"/>
              <a:gd name="connsiteX12" fmla="*/ 4799428 w 6847888"/>
              <a:gd name="connsiteY12" fmla="*/ 394967 h 6753884"/>
              <a:gd name="connsiteX13" fmla="*/ 5004194 w 6847888"/>
              <a:gd name="connsiteY13" fmla="*/ 127002 h 6753884"/>
              <a:gd name="connsiteX14" fmla="*/ 5239118 w 6847888"/>
              <a:gd name="connsiteY14" fmla="*/ 192050 h 6753884"/>
              <a:gd name="connsiteX15" fmla="*/ 5208812 w 6847888"/>
              <a:gd name="connsiteY15" fmla="*/ 577136 h 6753884"/>
              <a:gd name="connsiteX16" fmla="*/ 4785928 w 6847888"/>
              <a:gd name="connsiteY16" fmla="*/ 1648852 h 6753884"/>
              <a:gd name="connsiteX17" fmla="*/ 5084152 w 6847888"/>
              <a:gd name="connsiteY17" fmla="*/ 1573924 h 6753884"/>
              <a:gd name="connsiteX18" fmla="*/ 5454388 w 6847888"/>
              <a:gd name="connsiteY18" fmla="*/ 1220876 h 6753884"/>
              <a:gd name="connsiteX19" fmla="*/ 5820412 w 6847888"/>
              <a:gd name="connsiteY19" fmla="*/ 791621 h 6753884"/>
              <a:gd name="connsiteX20" fmla="*/ 6488554 w 6847888"/>
              <a:gd name="connsiteY20" fmla="*/ 699901 h 6753884"/>
              <a:gd name="connsiteX21" fmla="*/ 6192287 w 6847888"/>
              <a:gd name="connsiteY21" fmla="*/ 1353942 h 6753884"/>
              <a:gd name="connsiteX22" fmla="*/ 5480803 w 6847888"/>
              <a:gd name="connsiteY22" fmla="*/ 1591998 h 6753884"/>
              <a:gd name="connsiteX23" fmla="*/ 4996546 w 6847888"/>
              <a:gd name="connsiteY23" fmla="*/ 2136796 h 6753884"/>
              <a:gd name="connsiteX24" fmla="*/ 5316970 w 6847888"/>
              <a:gd name="connsiteY24" fmla="*/ 2261685 h 6753884"/>
              <a:gd name="connsiteX25" fmla="*/ 5832552 w 6847888"/>
              <a:gd name="connsiteY25" fmla="*/ 2059893 h 6753884"/>
              <a:gd name="connsiteX26" fmla="*/ 6198284 w 6847888"/>
              <a:gd name="connsiteY26" fmla="*/ 1721240 h 6753884"/>
              <a:gd name="connsiteX27" fmla="*/ 6511057 w 6847888"/>
              <a:gd name="connsiteY27" fmla="*/ 1787139 h 6753884"/>
              <a:gd name="connsiteX28" fmla="*/ 6338392 w 6847888"/>
              <a:gd name="connsiteY28" fmla="*/ 2109428 h 6753884"/>
              <a:gd name="connsiteX29" fmla="*/ 5894660 w 6847888"/>
              <a:gd name="connsiteY29" fmla="*/ 2187178 h 6753884"/>
              <a:gd name="connsiteX30" fmla="*/ 5350720 w 6847888"/>
              <a:gd name="connsiteY30" fmla="*/ 2509611 h 6753884"/>
              <a:gd name="connsiteX31" fmla="*/ 5337966 w 6847888"/>
              <a:gd name="connsiteY31" fmla="*/ 2841924 h 6753884"/>
              <a:gd name="connsiteX32" fmla="*/ 5722747 w 6847888"/>
              <a:gd name="connsiteY32" fmla="*/ 2939991 h 6753884"/>
              <a:gd name="connsiteX33" fmla="*/ 6365545 w 6847888"/>
              <a:gd name="connsiteY33" fmla="*/ 2659891 h 6753884"/>
              <a:gd name="connsiteX34" fmla="*/ 6772825 w 6847888"/>
              <a:gd name="connsiteY34" fmla="*/ 2757962 h 6753884"/>
              <a:gd name="connsiteX35" fmla="*/ 6450302 w 6847888"/>
              <a:gd name="connsiteY35" fmla="*/ 3041588 h 6753884"/>
              <a:gd name="connsiteX36" fmla="*/ 5794002 w 6847888"/>
              <a:gd name="connsiteY36" fmla="*/ 3061344 h 6753884"/>
              <a:gd name="connsiteX37" fmla="*/ 5566884 w 6847888"/>
              <a:gd name="connsiteY37" fmla="*/ 3295578 h 6753884"/>
              <a:gd name="connsiteX38" fmla="*/ 5924786 w 6847888"/>
              <a:gd name="connsiteY38" fmla="*/ 3470206 h 6753884"/>
              <a:gd name="connsiteX39" fmla="*/ 6646448 w 6847888"/>
              <a:gd name="connsiteY39" fmla="*/ 3568310 h 6753884"/>
              <a:gd name="connsiteX40" fmla="*/ 5957990 w 6847888"/>
              <a:gd name="connsiteY40" fmla="*/ 3543273 h 6753884"/>
              <a:gd name="connsiteX41" fmla="*/ 5679994 w 6847888"/>
              <a:gd name="connsiteY41" fmla="*/ 3559455 h 6753884"/>
              <a:gd name="connsiteX42" fmla="*/ 5639035 w 6847888"/>
              <a:gd name="connsiteY42" fmla="*/ 4035837 h 6753884"/>
              <a:gd name="connsiteX43" fmla="*/ 6838762 w 6847888"/>
              <a:gd name="connsiteY43" fmla="*/ 4397663 h 6753884"/>
              <a:gd name="connsiteX44" fmla="*/ 5833001 w 6847888"/>
              <a:gd name="connsiteY44" fmla="*/ 4238897 h 6753884"/>
              <a:gd name="connsiteX45" fmla="*/ 5215709 w 6847888"/>
              <a:gd name="connsiteY45" fmla="*/ 4274451 h 6753884"/>
              <a:gd name="connsiteX46" fmla="*/ 5136502 w 6847888"/>
              <a:gd name="connsiteY46" fmla="*/ 4515036 h 6753884"/>
              <a:gd name="connsiteX47" fmla="*/ 5480660 w 6847888"/>
              <a:gd name="connsiteY47" fmla="*/ 4848320 h 6753884"/>
              <a:gd name="connsiteX48" fmla="*/ 6101276 w 6847888"/>
              <a:gd name="connsiteY48" fmla="*/ 5412584 h 6753884"/>
              <a:gd name="connsiteX49" fmla="*/ 5335310 w 6847888"/>
              <a:gd name="connsiteY49" fmla="*/ 4941769 h 6753884"/>
              <a:gd name="connsiteX50" fmla="*/ 4887530 w 6847888"/>
              <a:gd name="connsiteY50" fmla="*/ 4918188 h 6753884"/>
              <a:gd name="connsiteX51" fmla="*/ 4721424 w 6847888"/>
              <a:gd name="connsiteY51" fmla="*/ 5309901 h 6753884"/>
              <a:gd name="connsiteX52" fmla="*/ 4794693 w 6847888"/>
              <a:gd name="connsiteY52" fmla="*/ 5776368 h 6753884"/>
              <a:gd name="connsiteX53" fmla="*/ 4843214 w 6847888"/>
              <a:gd name="connsiteY53" fmla="*/ 6753302 h 6753884"/>
              <a:gd name="connsiteX54" fmla="*/ 4621620 w 6847888"/>
              <a:gd name="connsiteY54" fmla="*/ 6003373 h 6753884"/>
              <a:gd name="connsiteX55" fmla="*/ 4542910 w 6847888"/>
              <a:gd name="connsiteY55" fmla="*/ 5278318 h 6753884"/>
              <a:gd name="connsiteX56" fmla="*/ 4284891 w 6847888"/>
              <a:gd name="connsiteY56" fmla="*/ 4931956 h 6753884"/>
              <a:gd name="connsiteX57" fmla="*/ 3901613 w 6847888"/>
              <a:gd name="connsiteY57" fmla="*/ 4940185 h 6753884"/>
              <a:gd name="connsiteX58" fmla="*/ 3718599 w 6847888"/>
              <a:gd name="connsiteY58" fmla="*/ 5262629 h 6753884"/>
              <a:gd name="connsiteX59" fmla="*/ 3768102 w 6847888"/>
              <a:gd name="connsiteY59" fmla="*/ 5681014 h 6753884"/>
              <a:gd name="connsiteX60" fmla="*/ 3541585 w 6847888"/>
              <a:gd name="connsiteY60" fmla="*/ 6112805 h 6753884"/>
              <a:gd name="connsiteX61" fmla="*/ 3390074 w 6847888"/>
              <a:gd name="connsiteY61" fmla="*/ 5647148 h 6753884"/>
              <a:gd name="connsiteX62" fmla="*/ 3530334 w 6847888"/>
              <a:gd name="connsiteY62" fmla="*/ 5252751 h 6753884"/>
              <a:gd name="connsiteX63" fmla="*/ 3438078 w 6847888"/>
              <a:gd name="connsiteY63" fmla="*/ 4904921 h 6753884"/>
              <a:gd name="connsiteX64" fmla="*/ 3123805 w 6847888"/>
              <a:gd name="connsiteY64" fmla="*/ 4837894 h 6753884"/>
              <a:gd name="connsiteX65" fmla="*/ 2747277 w 6847888"/>
              <a:gd name="connsiteY65" fmla="*/ 5184314 h 6753884"/>
              <a:gd name="connsiteX66" fmla="*/ 2508759 w 6847888"/>
              <a:gd name="connsiteY66" fmla="*/ 5867983 h 6753884"/>
              <a:gd name="connsiteX67" fmla="*/ 1877212 w 6847888"/>
              <a:gd name="connsiteY67" fmla="*/ 6254619 h 6753884"/>
              <a:gd name="connsiteX68" fmla="*/ 1793956 w 6847888"/>
              <a:gd name="connsiteY68" fmla="*/ 5594938 h 6753884"/>
              <a:gd name="connsiteX69" fmla="*/ 2825282 w 6847888"/>
              <a:gd name="connsiteY69" fmla="*/ 4769457 h 6753884"/>
              <a:gd name="connsiteX70" fmla="*/ 2843283 w 6847888"/>
              <a:gd name="connsiteY70" fmla="*/ 4338371 h 6753884"/>
              <a:gd name="connsiteX71" fmla="*/ 2509509 w 6847888"/>
              <a:gd name="connsiteY71" fmla="*/ 4184563 h 6753884"/>
              <a:gd name="connsiteX72" fmla="*/ 2145732 w 6847888"/>
              <a:gd name="connsiteY72" fmla="*/ 4312267 h 6753884"/>
              <a:gd name="connsiteX73" fmla="*/ 1745953 w 6847888"/>
              <a:gd name="connsiteY73" fmla="*/ 4757462 h 6753884"/>
              <a:gd name="connsiteX74" fmla="*/ 1410678 w 6847888"/>
              <a:gd name="connsiteY74" fmla="*/ 4810378 h 6753884"/>
              <a:gd name="connsiteX75" fmla="*/ 1519436 w 6847888"/>
              <a:gd name="connsiteY75" fmla="*/ 4450552 h 6753884"/>
              <a:gd name="connsiteX76" fmla="*/ 2177235 w 6847888"/>
              <a:gd name="connsiteY76" fmla="*/ 4061094 h 6753884"/>
              <a:gd name="connsiteX77" fmla="*/ 2236489 w 6847888"/>
              <a:gd name="connsiteY77" fmla="*/ 3792989 h 6753884"/>
              <a:gd name="connsiteX78" fmla="*/ 1943218 w 6847888"/>
              <a:gd name="connsiteY78" fmla="*/ 3725256 h 6753884"/>
              <a:gd name="connsiteX79" fmla="*/ 1646195 w 6847888"/>
              <a:gd name="connsiteY79" fmla="*/ 3769000 h 6753884"/>
              <a:gd name="connsiteX80" fmla="*/ 1475933 w 6847888"/>
              <a:gd name="connsiteY80" fmla="*/ 3821210 h 6753884"/>
              <a:gd name="connsiteX81" fmla="*/ 773301 w 6847888"/>
              <a:gd name="connsiteY81" fmla="*/ 4138496 h 6753884"/>
              <a:gd name="connsiteX82" fmla="*/ 10449 w 6847888"/>
              <a:gd name="connsiteY82" fmla="*/ 4282644 h 6753884"/>
              <a:gd name="connsiteX83" fmla="*/ 698113 w 6847888"/>
              <a:gd name="connsiteY83" fmla="*/ 3885768 h 6753884"/>
              <a:gd name="connsiteX84" fmla="*/ 1569689 w 6847888"/>
              <a:gd name="connsiteY84" fmla="*/ 3693508 h 6753884"/>
              <a:gd name="connsiteX85" fmla="*/ 1871212 w 6847888"/>
              <a:gd name="connsiteY85" fmla="*/ 3598260 h 6753884"/>
              <a:gd name="connsiteX86" fmla="*/ 2129231 w 6847888"/>
              <a:gd name="connsiteY86" fmla="*/ 3361198 h 6753884"/>
              <a:gd name="connsiteX87" fmla="*/ 1946218 w 6847888"/>
              <a:gd name="connsiteY87" fmla="*/ 3168586 h 6753884"/>
              <a:gd name="connsiteX88" fmla="*/ 1078525 w 6847888"/>
              <a:gd name="connsiteY88" fmla="*/ 3261717 h 6753884"/>
              <a:gd name="connsiteX89" fmla="*/ 355264 w 6847888"/>
              <a:gd name="connsiteY89" fmla="*/ 3077920 h 6753884"/>
              <a:gd name="connsiteX90" fmla="*/ 1270418 w 6847888"/>
              <a:gd name="connsiteY90" fmla="*/ 3019717 h 6753884"/>
              <a:gd name="connsiteX91" fmla="*/ 1876462 w 6847888"/>
              <a:gd name="connsiteY91" fmla="*/ 2963274 h 6753884"/>
              <a:gd name="connsiteX92" fmla="*/ 2046289 w 6847888"/>
              <a:gd name="connsiteY92" fmla="*/ 2552361 h 6753884"/>
              <a:gd name="connsiteX93" fmla="*/ 1608020 w 6847888"/>
              <a:gd name="connsiteY93" fmla="*/ 2243943 h 6753884"/>
              <a:gd name="connsiteX94" fmla="*/ 884360 w 6847888"/>
              <a:gd name="connsiteY94" fmla="*/ 1671796 h 6753884"/>
              <a:gd name="connsiteX95" fmla="*/ 1677807 w 6847888"/>
              <a:gd name="connsiteY95" fmla="*/ 2125859 h 6753884"/>
              <a:gd name="connsiteX96" fmla="*/ 2480999 w 6847888"/>
              <a:gd name="connsiteY96" fmla="*/ 2291025 h 6753884"/>
              <a:gd name="connsiteX97" fmla="*/ 2789337 w 6847888"/>
              <a:gd name="connsiteY97" fmla="*/ 1973660 h 6753884"/>
              <a:gd name="connsiteX98" fmla="*/ 2605228 w 6847888"/>
              <a:gd name="connsiteY98" fmla="*/ 1554212 h 6753884"/>
              <a:gd name="connsiteX99" fmla="*/ 1886011 w 6847888"/>
              <a:gd name="connsiteY99" fmla="*/ 841920 h 6753884"/>
              <a:gd name="connsiteX100" fmla="*/ 2701797 w 6847888"/>
              <a:gd name="connsiteY100" fmla="*/ 1488981 h 6753884"/>
              <a:gd name="connsiteX101" fmla="*/ 3003046 w 6847888"/>
              <a:gd name="connsiteY101" fmla="*/ 1694006 h 6753884"/>
              <a:gd name="connsiteX102" fmla="*/ 3172858 w 6847888"/>
              <a:gd name="connsiteY102" fmla="*/ 1616116 h 6753884"/>
              <a:gd name="connsiteX103" fmla="*/ 3170310 w 6847888"/>
              <a:gd name="connsiteY103" fmla="*/ 1323597 h 6753884"/>
              <a:gd name="connsiteX104" fmla="*/ 2928026 w 6847888"/>
              <a:gd name="connsiteY104" fmla="*/ 677624 h 6753884"/>
              <a:gd name="connsiteX105" fmla="*/ 3225507 w 6847888"/>
              <a:gd name="connsiteY105" fmla="*/ 1291714 h 6753884"/>
              <a:gd name="connsiteX106" fmla="*/ 3426679 w 6847888"/>
              <a:gd name="connsiteY106" fmla="*/ 1486720 h 6753884"/>
              <a:gd name="connsiteX107" fmla="*/ 3527334 w 6847888"/>
              <a:gd name="connsiteY107" fmla="*/ 1399091 h 6753884"/>
              <a:gd name="connsiteX108" fmla="*/ 3537085 w 6847888"/>
              <a:gd name="connsiteY108" fmla="*/ 1104881 h 6753884"/>
              <a:gd name="connsiteX109" fmla="*/ 3372073 w 6847888"/>
              <a:gd name="connsiteY109" fmla="*/ 293510 h 6753884"/>
              <a:gd name="connsiteX110" fmla="*/ 3704348 w 6847888"/>
              <a:gd name="connsiteY110" fmla="*/ 5 h 675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847888" h="6753884">
                <a:moveTo>
                  <a:pt x="3704348" y="5"/>
                </a:moveTo>
                <a:cubicBezTo>
                  <a:pt x="3810646" y="-809"/>
                  <a:pt x="4026723" y="117124"/>
                  <a:pt x="4005720" y="361947"/>
                </a:cubicBezTo>
                <a:cubicBezTo>
                  <a:pt x="3986743" y="580216"/>
                  <a:pt x="3787229" y="901450"/>
                  <a:pt x="3756101" y="1075954"/>
                </a:cubicBezTo>
                <a:cubicBezTo>
                  <a:pt x="3742751" y="1176844"/>
                  <a:pt x="3745600" y="1330654"/>
                  <a:pt x="3808606" y="1408969"/>
                </a:cubicBezTo>
                <a:cubicBezTo>
                  <a:pt x="3880610" y="1486578"/>
                  <a:pt x="4030324" y="1512685"/>
                  <a:pt x="4102330" y="1405443"/>
                </a:cubicBezTo>
                <a:cubicBezTo>
                  <a:pt x="4185586" y="1287617"/>
                  <a:pt x="4206888" y="1092324"/>
                  <a:pt x="4189935" y="955591"/>
                </a:cubicBezTo>
                <a:cubicBezTo>
                  <a:pt x="4179856" y="789440"/>
                  <a:pt x="4293168" y="715308"/>
                  <a:pt x="4386903" y="729816"/>
                </a:cubicBezTo>
                <a:cubicBezTo>
                  <a:pt x="4480638" y="744325"/>
                  <a:pt x="4529242" y="877503"/>
                  <a:pt x="4462508" y="1003700"/>
                </a:cubicBezTo>
                <a:cubicBezTo>
                  <a:pt x="4392324" y="1120160"/>
                  <a:pt x="4279766" y="1338885"/>
                  <a:pt x="4290141" y="1451300"/>
                </a:cubicBezTo>
                <a:cubicBezTo>
                  <a:pt x="4288366" y="1524678"/>
                  <a:pt x="4391924" y="1561977"/>
                  <a:pt x="4479906" y="1558119"/>
                </a:cubicBezTo>
                <a:cubicBezTo>
                  <a:pt x="4599916" y="1551769"/>
                  <a:pt x="4630666" y="1394858"/>
                  <a:pt x="4652418" y="1291849"/>
                </a:cubicBezTo>
                <a:cubicBezTo>
                  <a:pt x="4692172" y="1095709"/>
                  <a:pt x="4755176" y="909446"/>
                  <a:pt x="4765676" y="714012"/>
                </a:cubicBezTo>
                <a:cubicBezTo>
                  <a:pt x="4790178" y="564532"/>
                  <a:pt x="4759676" y="492802"/>
                  <a:pt x="4799428" y="394967"/>
                </a:cubicBezTo>
                <a:cubicBezTo>
                  <a:pt x="4841432" y="238337"/>
                  <a:pt x="4931439" y="146757"/>
                  <a:pt x="5004194" y="127002"/>
                </a:cubicBezTo>
                <a:cubicBezTo>
                  <a:pt x="5150010" y="75499"/>
                  <a:pt x="5211817" y="169191"/>
                  <a:pt x="5239118" y="192050"/>
                </a:cubicBezTo>
                <a:cubicBezTo>
                  <a:pt x="5299674" y="250846"/>
                  <a:pt x="5296994" y="393292"/>
                  <a:pt x="5208812" y="577136"/>
                </a:cubicBezTo>
                <a:cubicBezTo>
                  <a:pt x="5067800" y="821536"/>
                  <a:pt x="4525658" y="1443540"/>
                  <a:pt x="4785928" y="1648852"/>
                </a:cubicBezTo>
                <a:cubicBezTo>
                  <a:pt x="4920938" y="1725051"/>
                  <a:pt x="5009743" y="1637420"/>
                  <a:pt x="5084152" y="1573924"/>
                </a:cubicBezTo>
                <a:cubicBezTo>
                  <a:pt x="5127654" y="1540058"/>
                  <a:pt x="5352230" y="1344488"/>
                  <a:pt x="5454388" y="1220876"/>
                </a:cubicBezTo>
                <a:cubicBezTo>
                  <a:pt x="5595400" y="1069185"/>
                  <a:pt x="5664252" y="970828"/>
                  <a:pt x="5820412" y="791621"/>
                </a:cubicBezTo>
                <a:cubicBezTo>
                  <a:pt x="5968922" y="636402"/>
                  <a:pt x="6229786" y="490356"/>
                  <a:pt x="6488554" y="699901"/>
                </a:cubicBezTo>
                <a:cubicBezTo>
                  <a:pt x="6742073" y="1018099"/>
                  <a:pt x="6400803" y="1304555"/>
                  <a:pt x="6192287" y="1353942"/>
                </a:cubicBezTo>
                <a:cubicBezTo>
                  <a:pt x="5889261" y="1436635"/>
                  <a:pt x="5698873" y="1491549"/>
                  <a:pt x="5480803" y="1591998"/>
                </a:cubicBezTo>
                <a:cubicBezTo>
                  <a:pt x="5253910" y="1696510"/>
                  <a:pt x="4931590" y="1809017"/>
                  <a:pt x="4996546" y="2136796"/>
                </a:cubicBezTo>
                <a:cubicBezTo>
                  <a:pt x="5046203" y="2240795"/>
                  <a:pt x="5220216" y="2280734"/>
                  <a:pt x="5316970" y="2261685"/>
                </a:cubicBezTo>
                <a:cubicBezTo>
                  <a:pt x="5465506" y="2226691"/>
                  <a:pt x="5685666" y="2149966"/>
                  <a:pt x="5832552" y="2059893"/>
                </a:cubicBezTo>
                <a:cubicBezTo>
                  <a:pt x="5944310" y="1983412"/>
                  <a:pt x="6085200" y="1766699"/>
                  <a:pt x="6198284" y="1721240"/>
                </a:cubicBezTo>
                <a:cubicBezTo>
                  <a:pt x="6311367" y="1675781"/>
                  <a:pt x="6409799" y="1653087"/>
                  <a:pt x="6511057" y="1787139"/>
                </a:cubicBezTo>
                <a:cubicBezTo>
                  <a:pt x="6586814" y="1937277"/>
                  <a:pt x="6450153" y="2050727"/>
                  <a:pt x="6338392" y="2109428"/>
                </a:cubicBezTo>
                <a:cubicBezTo>
                  <a:pt x="6216682" y="2164201"/>
                  <a:pt x="6007516" y="2152934"/>
                  <a:pt x="5894660" y="2187178"/>
                </a:cubicBezTo>
                <a:cubicBezTo>
                  <a:pt x="5781804" y="2221422"/>
                  <a:pt x="5522488" y="2346487"/>
                  <a:pt x="5350720" y="2509611"/>
                </a:cubicBezTo>
                <a:cubicBezTo>
                  <a:pt x="5241060" y="2619816"/>
                  <a:pt x="5275712" y="2737504"/>
                  <a:pt x="5337966" y="2841924"/>
                </a:cubicBezTo>
                <a:cubicBezTo>
                  <a:pt x="5400220" y="2946343"/>
                  <a:pt x="5592838" y="2982464"/>
                  <a:pt x="5722747" y="2939991"/>
                </a:cubicBezTo>
                <a:cubicBezTo>
                  <a:pt x="5947168" y="2871978"/>
                  <a:pt x="6241035" y="2686984"/>
                  <a:pt x="6365545" y="2659891"/>
                </a:cubicBezTo>
                <a:cubicBezTo>
                  <a:pt x="6512556" y="2630965"/>
                  <a:pt x="6751074" y="2582282"/>
                  <a:pt x="6772825" y="2757962"/>
                </a:cubicBezTo>
                <a:cubicBezTo>
                  <a:pt x="6792326" y="2934346"/>
                  <a:pt x="6647566" y="3011956"/>
                  <a:pt x="6450302" y="3041588"/>
                </a:cubicBezTo>
                <a:cubicBezTo>
                  <a:pt x="6314542" y="3061344"/>
                  <a:pt x="6067777" y="3008996"/>
                  <a:pt x="5794002" y="3061344"/>
                </a:cubicBezTo>
                <a:cubicBezTo>
                  <a:pt x="5694092" y="3093797"/>
                  <a:pt x="5565984" y="3135708"/>
                  <a:pt x="5566884" y="3295578"/>
                </a:cubicBezTo>
                <a:cubicBezTo>
                  <a:pt x="5584136" y="3394602"/>
                  <a:pt x="5764046" y="3461148"/>
                  <a:pt x="5924786" y="3470206"/>
                </a:cubicBezTo>
                <a:cubicBezTo>
                  <a:pt x="6241250" y="3470455"/>
                  <a:pt x="6675030" y="3353870"/>
                  <a:pt x="6646448" y="3568310"/>
                </a:cubicBezTo>
                <a:cubicBezTo>
                  <a:pt x="6606736" y="3806610"/>
                  <a:pt x="6208178" y="3558109"/>
                  <a:pt x="5957990" y="3543273"/>
                </a:cubicBezTo>
                <a:cubicBezTo>
                  <a:pt x="5890802" y="3537398"/>
                  <a:pt x="5745062" y="3544992"/>
                  <a:pt x="5679994" y="3559455"/>
                </a:cubicBezTo>
                <a:cubicBezTo>
                  <a:pt x="5453044" y="3598970"/>
                  <a:pt x="5291757" y="3892894"/>
                  <a:pt x="5639035" y="4035837"/>
                </a:cubicBezTo>
                <a:cubicBezTo>
                  <a:pt x="5961740" y="4167682"/>
                  <a:pt x="6953080" y="3913801"/>
                  <a:pt x="6838762" y="4397663"/>
                </a:cubicBezTo>
                <a:cubicBezTo>
                  <a:pt x="6705978" y="4839592"/>
                  <a:pt x="6223310" y="4344608"/>
                  <a:pt x="5833001" y="4238897"/>
                </a:cubicBezTo>
                <a:cubicBezTo>
                  <a:pt x="5646234" y="4186402"/>
                  <a:pt x="5306312" y="4159727"/>
                  <a:pt x="5215709" y="4274451"/>
                </a:cubicBezTo>
                <a:cubicBezTo>
                  <a:pt x="5163956" y="4333010"/>
                  <a:pt x="5115501" y="4416966"/>
                  <a:pt x="5136502" y="4515036"/>
                </a:cubicBezTo>
                <a:cubicBezTo>
                  <a:pt x="5159005" y="4603405"/>
                  <a:pt x="5300256" y="4745093"/>
                  <a:pt x="5480660" y="4848320"/>
                </a:cubicBezTo>
                <a:cubicBezTo>
                  <a:pt x="5689832" y="4949866"/>
                  <a:pt x="6354463" y="5164998"/>
                  <a:pt x="6101276" y="5412584"/>
                </a:cubicBezTo>
                <a:cubicBezTo>
                  <a:pt x="5865496" y="5624531"/>
                  <a:pt x="5484828" y="5051110"/>
                  <a:pt x="5335310" y="4941769"/>
                </a:cubicBezTo>
                <a:cubicBezTo>
                  <a:pt x="5119438" y="4860879"/>
                  <a:pt x="4989844" y="4856833"/>
                  <a:pt x="4887530" y="4918188"/>
                </a:cubicBezTo>
                <a:cubicBezTo>
                  <a:pt x="4794522" y="5004970"/>
                  <a:pt x="4697526" y="5071784"/>
                  <a:pt x="4721424" y="5309901"/>
                </a:cubicBezTo>
                <a:cubicBezTo>
                  <a:pt x="4755926" y="5583650"/>
                  <a:pt x="4727188" y="5504030"/>
                  <a:pt x="4794693" y="5776368"/>
                </a:cubicBezTo>
                <a:cubicBezTo>
                  <a:pt x="4904951" y="6155243"/>
                  <a:pt x="5127484" y="6709559"/>
                  <a:pt x="4843214" y="6753302"/>
                </a:cubicBezTo>
                <a:cubicBezTo>
                  <a:pt x="4588196" y="6769530"/>
                  <a:pt x="4579617" y="6445041"/>
                  <a:pt x="4621620" y="6003373"/>
                </a:cubicBezTo>
                <a:cubicBezTo>
                  <a:pt x="4647170" y="5698890"/>
                  <a:pt x="4617916" y="5550657"/>
                  <a:pt x="4542910" y="5278318"/>
                </a:cubicBezTo>
                <a:cubicBezTo>
                  <a:pt x="4468702" y="5079954"/>
                  <a:pt x="4391774" y="4988312"/>
                  <a:pt x="4284891" y="4931956"/>
                </a:cubicBezTo>
                <a:cubicBezTo>
                  <a:pt x="4178008" y="4875601"/>
                  <a:pt x="4014121" y="4892209"/>
                  <a:pt x="3901613" y="4940185"/>
                </a:cubicBezTo>
                <a:cubicBezTo>
                  <a:pt x="3743350" y="5001568"/>
                  <a:pt x="3741100" y="5120815"/>
                  <a:pt x="3718599" y="5262629"/>
                </a:cubicBezTo>
                <a:cubicBezTo>
                  <a:pt x="3709598" y="5410793"/>
                  <a:pt x="3737350" y="5450302"/>
                  <a:pt x="3768102" y="5681014"/>
                </a:cubicBezTo>
                <a:cubicBezTo>
                  <a:pt x="3780853" y="5856693"/>
                  <a:pt x="3746350" y="6098694"/>
                  <a:pt x="3541585" y="6112805"/>
                </a:cubicBezTo>
                <a:cubicBezTo>
                  <a:pt x="3324820" y="6102222"/>
                  <a:pt x="3348072" y="5776967"/>
                  <a:pt x="3390074" y="5647148"/>
                </a:cubicBezTo>
                <a:cubicBezTo>
                  <a:pt x="3432077" y="5517329"/>
                  <a:pt x="3522084" y="5376221"/>
                  <a:pt x="3530334" y="5252751"/>
                </a:cubicBezTo>
                <a:cubicBezTo>
                  <a:pt x="3538585" y="5129281"/>
                  <a:pt x="3505583" y="4974063"/>
                  <a:pt x="3438078" y="4904921"/>
                </a:cubicBezTo>
                <a:cubicBezTo>
                  <a:pt x="3370573" y="4835777"/>
                  <a:pt x="3245314" y="4820961"/>
                  <a:pt x="3123805" y="4837894"/>
                </a:cubicBezTo>
                <a:cubicBezTo>
                  <a:pt x="2952042" y="4883754"/>
                  <a:pt x="2850034" y="5012867"/>
                  <a:pt x="2747277" y="5184314"/>
                </a:cubicBezTo>
                <a:cubicBezTo>
                  <a:pt x="2644519" y="5355760"/>
                  <a:pt x="2559763" y="5625982"/>
                  <a:pt x="2508759" y="5867983"/>
                </a:cubicBezTo>
                <a:cubicBezTo>
                  <a:pt x="2460755" y="6006268"/>
                  <a:pt x="2223738" y="6403487"/>
                  <a:pt x="1877212" y="6254619"/>
                </a:cubicBezTo>
                <a:cubicBezTo>
                  <a:pt x="1636444" y="6171364"/>
                  <a:pt x="1607193" y="5793900"/>
                  <a:pt x="1793956" y="5594938"/>
                </a:cubicBezTo>
                <a:cubicBezTo>
                  <a:pt x="2088728" y="5283090"/>
                  <a:pt x="2592015" y="5170203"/>
                  <a:pt x="2825282" y="4769457"/>
                </a:cubicBezTo>
                <a:cubicBezTo>
                  <a:pt x="2918289" y="4595893"/>
                  <a:pt x="2895788" y="4435736"/>
                  <a:pt x="2843283" y="4338371"/>
                </a:cubicBezTo>
                <a:cubicBezTo>
                  <a:pt x="2790780" y="4241007"/>
                  <a:pt x="2641519" y="4190208"/>
                  <a:pt x="2509509" y="4184563"/>
                </a:cubicBezTo>
                <a:cubicBezTo>
                  <a:pt x="2358748" y="4181741"/>
                  <a:pt x="2273241" y="4217018"/>
                  <a:pt x="2145732" y="4312267"/>
                </a:cubicBezTo>
                <a:cubicBezTo>
                  <a:pt x="2018222" y="4407514"/>
                  <a:pt x="1852461" y="4674914"/>
                  <a:pt x="1745953" y="4757462"/>
                </a:cubicBezTo>
                <a:cubicBezTo>
                  <a:pt x="1658196" y="4843537"/>
                  <a:pt x="1498434" y="4878110"/>
                  <a:pt x="1410678" y="4810378"/>
                </a:cubicBezTo>
                <a:cubicBezTo>
                  <a:pt x="1280168" y="4721480"/>
                  <a:pt x="1403177" y="4498529"/>
                  <a:pt x="1519436" y="4450552"/>
                </a:cubicBezTo>
                <a:cubicBezTo>
                  <a:pt x="1787955" y="4347544"/>
                  <a:pt x="2057226" y="4170453"/>
                  <a:pt x="2177235" y="4061094"/>
                </a:cubicBezTo>
                <a:cubicBezTo>
                  <a:pt x="2297244" y="3951736"/>
                  <a:pt x="2282993" y="3869892"/>
                  <a:pt x="2236489" y="3792989"/>
                </a:cubicBezTo>
                <a:cubicBezTo>
                  <a:pt x="2154732" y="3718907"/>
                  <a:pt x="2105229" y="3718202"/>
                  <a:pt x="1943218" y="3725256"/>
                </a:cubicBezTo>
                <a:cubicBezTo>
                  <a:pt x="1769954" y="3730901"/>
                  <a:pt x="1718201" y="3759123"/>
                  <a:pt x="1646195" y="3769000"/>
                </a:cubicBezTo>
                <a:cubicBezTo>
                  <a:pt x="1589191" y="3786639"/>
                  <a:pt x="1621415" y="3759627"/>
                  <a:pt x="1475933" y="3821210"/>
                </a:cubicBezTo>
                <a:cubicBezTo>
                  <a:pt x="1330451" y="3882794"/>
                  <a:pt x="996953" y="4018334"/>
                  <a:pt x="773301" y="4138496"/>
                </a:cubicBezTo>
                <a:cubicBezTo>
                  <a:pt x="529052" y="4269722"/>
                  <a:pt x="137210" y="4545329"/>
                  <a:pt x="10449" y="4282644"/>
                </a:cubicBezTo>
                <a:cubicBezTo>
                  <a:pt x="-71518" y="4012081"/>
                  <a:pt x="344836" y="3944329"/>
                  <a:pt x="698113" y="3885768"/>
                </a:cubicBezTo>
                <a:cubicBezTo>
                  <a:pt x="971883" y="3849080"/>
                  <a:pt x="1374172" y="3741426"/>
                  <a:pt x="1569689" y="3693508"/>
                </a:cubicBezTo>
                <a:cubicBezTo>
                  <a:pt x="1765206" y="3645589"/>
                  <a:pt x="1770704" y="3640592"/>
                  <a:pt x="1871212" y="3598260"/>
                </a:cubicBezTo>
                <a:cubicBezTo>
                  <a:pt x="1961969" y="3542522"/>
                  <a:pt x="2122480" y="3500189"/>
                  <a:pt x="2129231" y="3361198"/>
                </a:cubicBezTo>
                <a:cubicBezTo>
                  <a:pt x="2131481" y="3239845"/>
                  <a:pt x="2060976" y="3207391"/>
                  <a:pt x="1946218" y="3168586"/>
                </a:cubicBezTo>
                <a:cubicBezTo>
                  <a:pt x="1771100" y="3152007"/>
                  <a:pt x="1388950" y="3204399"/>
                  <a:pt x="1078525" y="3261717"/>
                </a:cubicBezTo>
                <a:cubicBezTo>
                  <a:pt x="768100" y="3319035"/>
                  <a:pt x="334262" y="3420107"/>
                  <a:pt x="355264" y="3077920"/>
                </a:cubicBezTo>
                <a:cubicBezTo>
                  <a:pt x="419768" y="2677879"/>
                  <a:pt x="878138" y="2975268"/>
                  <a:pt x="1270418" y="3019717"/>
                </a:cubicBezTo>
                <a:cubicBezTo>
                  <a:pt x="1492434" y="3054994"/>
                  <a:pt x="1726451" y="3053583"/>
                  <a:pt x="1876462" y="2963274"/>
                </a:cubicBezTo>
                <a:cubicBezTo>
                  <a:pt x="1971719" y="2866615"/>
                  <a:pt x="2091030" y="2672250"/>
                  <a:pt x="2046289" y="2552361"/>
                </a:cubicBezTo>
                <a:cubicBezTo>
                  <a:pt x="2001549" y="2432472"/>
                  <a:pt x="1608041" y="2243980"/>
                  <a:pt x="1608020" y="2243943"/>
                </a:cubicBezTo>
                <a:cubicBezTo>
                  <a:pt x="1296260" y="2073846"/>
                  <a:pt x="701803" y="1907011"/>
                  <a:pt x="884360" y="1671796"/>
                </a:cubicBezTo>
                <a:cubicBezTo>
                  <a:pt x="1089824" y="1412656"/>
                  <a:pt x="1481682" y="1994995"/>
                  <a:pt x="1677807" y="2125859"/>
                </a:cubicBezTo>
                <a:cubicBezTo>
                  <a:pt x="2056079" y="2339783"/>
                  <a:pt x="2295745" y="2316391"/>
                  <a:pt x="2480999" y="2291025"/>
                </a:cubicBezTo>
                <a:cubicBezTo>
                  <a:pt x="2666255" y="2265659"/>
                  <a:pt x="2767530" y="2105153"/>
                  <a:pt x="2789337" y="1973660"/>
                </a:cubicBezTo>
                <a:cubicBezTo>
                  <a:pt x="2809717" y="1860696"/>
                  <a:pt x="2713780" y="1633569"/>
                  <a:pt x="2605228" y="1554212"/>
                </a:cubicBezTo>
                <a:cubicBezTo>
                  <a:pt x="2304269" y="1292718"/>
                  <a:pt x="1625026" y="1082788"/>
                  <a:pt x="1886011" y="841920"/>
                </a:cubicBezTo>
                <a:cubicBezTo>
                  <a:pt x="2137837" y="626183"/>
                  <a:pt x="2414335" y="1222589"/>
                  <a:pt x="2701797" y="1488981"/>
                </a:cubicBezTo>
                <a:cubicBezTo>
                  <a:pt x="2883834" y="1636745"/>
                  <a:pt x="2924536" y="1672817"/>
                  <a:pt x="3003046" y="1694006"/>
                </a:cubicBezTo>
                <a:cubicBezTo>
                  <a:pt x="3081556" y="1715196"/>
                  <a:pt x="3144981" y="1677851"/>
                  <a:pt x="3172858" y="1616116"/>
                </a:cubicBezTo>
                <a:cubicBezTo>
                  <a:pt x="3200735" y="1554382"/>
                  <a:pt x="3211115" y="1480012"/>
                  <a:pt x="3170310" y="1323597"/>
                </a:cubicBezTo>
                <a:cubicBezTo>
                  <a:pt x="3129505" y="1167182"/>
                  <a:pt x="2599438" y="804735"/>
                  <a:pt x="2928026" y="677624"/>
                </a:cubicBezTo>
                <a:cubicBezTo>
                  <a:pt x="3190782" y="552811"/>
                  <a:pt x="3103292" y="1038951"/>
                  <a:pt x="3225507" y="1291714"/>
                </a:cubicBezTo>
                <a:cubicBezTo>
                  <a:pt x="3297966" y="1401632"/>
                  <a:pt x="3343420" y="1480087"/>
                  <a:pt x="3426679" y="1486720"/>
                </a:cubicBezTo>
                <a:cubicBezTo>
                  <a:pt x="3501136" y="1491635"/>
                  <a:pt x="3501457" y="1464354"/>
                  <a:pt x="3527334" y="1399091"/>
                </a:cubicBezTo>
                <a:cubicBezTo>
                  <a:pt x="3548336" y="1340531"/>
                  <a:pt x="3548336" y="1183196"/>
                  <a:pt x="3537085" y="1104881"/>
                </a:cubicBezTo>
                <a:cubicBezTo>
                  <a:pt x="3511208" y="920618"/>
                  <a:pt x="3344196" y="477655"/>
                  <a:pt x="3372073" y="293510"/>
                </a:cubicBezTo>
                <a:cubicBezTo>
                  <a:pt x="3412576" y="117124"/>
                  <a:pt x="3498677" y="1580"/>
                  <a:pt x="3704348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55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89478DC5-F7B1-4722-A7D4-1EAFA890CD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37014" y="0"/>
            <a:ext cx="7554989" cy="6858000"/>
          </a:xfrm>
          <a:custGeom>
            <a:avLst/>
            <a:gdLst>
              <a:gd name="connsiteX0" fmla="*/ 0 w 7554989"/>
              <a:gd name="connsiteY0" fmla="*/ 0 h 6858000"/>
              <a:gd name="connsiteX1" fmla="*/ 7554989 w 7554989"/>
              <a:gd name="connsiteY1" fmla="*/ 0 h 6858000"/>
              <a:gd name="connsiteX2" fmla="*/ 7554989 w 7554989"/>
              <a:gd name="connsiteY2" fmla="*/ 6858000 h 6858000"/>
              <a:gd name="connsiteX3" fmla="*/ 6857999 w 75549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989" h="6858000">
                <a:moveTo>
                  <a:pt x="0" y="0"/>
                </a:moveTo>
                <a:lnTo>
                  <a:pt x="7554989" y="0"/>
                </a:lnTo>
                <a:lnTo>
                  <a:pt x="7554989" y="6858000"/>
                </a:lnTo>
                <a:lnTo>
                  <a:pt x="6857999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1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1" y="0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0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73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29" y="4603539"/>
            <a:ext cx="11654798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9953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0" y="63597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0" y="65121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0" y="66645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32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3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36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0" y="490537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5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5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85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27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4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89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5" y="478948"/>
            <a:ext cx="2533650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214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8" y="1134290"/>
            <a:ext cx="6485762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316527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774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2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515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68242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4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004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374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067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4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6" y="618676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532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396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0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033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0" y="0"/>
            <a:ext cx="378089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1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2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27" y="3377149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78" y="359519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6" y="5741793"/>
            <a:ext cx="715838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7" y="361111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18" y="824946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5" y="38883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6" y="3716895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6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6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53158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3680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3004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5" y="478948"/>
            <a:ext cx="2533650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984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3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02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779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92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5B8FA96-20D4-4226-AE80-05B983C0102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60571" y="0"/>
            <a:ext cx="653142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78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7FCB3F4-1013-4C27-A071-AA09A9737A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92905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187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7FCB3F4-1013-4C27-A071-AA09A9737A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23554" y="791473"/>
            <a:ext cx="4284617" cy="557449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B75454F5-0A10-4493-9D37-30E4CF1B714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947954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0C590238-E234-441E-A1D3-12BBFFFCA5B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965475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668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BAB87A0-E141-4976-A24F-97A3C530F73D}"/>
              </a:ext>
            </a:extLst>
          </p:cNvPr>
          <p:cNvSpPr/>
          <p:nvPr userDrawn="1"/>
        </p:nvSpPr>
        <p:spPr>
          <a:xfrm>
            <a:off x="0" y="0"/>
            <a:ext cx="2351314" cy="304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6721" y="1419496"/>
            <a:ext cx="2351314" cy="493340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3EB55B4-D015-4D6E-BE85-E37F5937A18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886892" y="505098"/>
            <a:ext cx="2351314" cy="584780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E30DC92A-1C43-4637-A252-B8C21735BB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47063" y="2116182"/>
            <a:ext cx="2351314" cy="423671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63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A0412714-3F16-4874-BEA8-0EFECA6B9A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713554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755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265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9.xml"/><Relationship Id="rId21" Type="http://schemas.openxmlformats.org/officeDocument/2006/relationships/slideLayout" Target="../slideLayouts/slideLayout87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18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90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17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03.xml"/><Relationship Id="rId20" Type="http://schemas.openxmlformats.org/officeDocument/2006/relationships/theme" Target="../theme/theme5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1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7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71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22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3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61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966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2.wdp"/><Relationship Id="rId7" Type="http://schemas.microsoft.com/office/2007/relationships/hdphoto" Target="../media/hdphoto13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3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7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7.jpeg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18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25.jpeg"/><Relationship Id="rId11" Type="http://schemas.openxmlformats.org/officeDocument/2006/relationships/image" Target="../media/image6.jpeg"/><Relationship Id="rId5" Type="http://schemas.openxmlformats.org/officeDocument/2006/relationships/image" Target="../media/image24.jpeg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7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microsoft.com/office/2007/relationships/hdphoto" Target="../media/hdphoto8.wdp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36.jpeg"/><Relationship Id="rId5" Type="http://schemas.microsoft.com/office/2007/relationships/hdphoto" Target="../media/hdphoto9.wdp"/><Relationship Id="rId10" Type="http://schemas.openxmlformats.org/officeDocument/2006/relationships/image" Target="../media/image7.jpeg"/><Relationship Id="rId4" Type="http://schemas.openxmlformats.org/officeDocument/2006/relationships/image" Target="../media/image35.png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microsoft.com/office/2007/relationships/hdphoto" Target="../media/hdphoto11.wdp"/><Relationship Id="rId7" Type="http://schemas.openxmlformats.org/officeDocument/2006/relationships/image" Target="../media/image6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579091" y="4041150"/>
            <a:ext cx="58823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Програма „Развитие на регионите“ 2021-2027 г.</a:t>
            </a: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00170" y="5996505"/>
            <a:ext cx="144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>
                <a:solidFill>
                  <a:prstClr val="black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0</a:t>
            </a:r>
            <a:r>
              <a:rPr lang="en-US" smtClean="0">
                <a:solidFill>
                  <a:prstClr val="black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9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.0</a:t>
            </a:r>
            <a:r>
              <a:rPr lang="bg-BG" noProof="0" dirty="0">
                <a:solidFill>
                  <a:prstClr val="black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6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.2023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г. 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472260" y="4976085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Подход за изпълнение на интегрирани териториални инвестиции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01616" y="986130"/>
            <a:ext cx="6490384" cy="2798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758952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9675" y="137160"/>
            <a:ext cx="3162826" cy="3520875"/>
          </a:xfrm>
          <a:prstGeom prst="rect">
            <a:avLst/>
          </a:prstGeom>
        </p:spPr>
      </p:pic>
      <p:pic>
        <p:nvPicPr>
          <p:cNvPr id="15" name="Picture Placeholder 1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2352" y="674179"/>
            <a:ext cx="3458842" cy="5242611"/>
          </a:xfrm>
          <a:prstGeom prst="rect">
            <a:avLst/>
          </a:prstGeom>
        </p:spPr>
      </p:pic>
      <p:pic>
        <p:nvPicPr>
          <p:cNvPr id="9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95880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1">
            <a:extLst>
              <a:ext uri="{FF2B5EF4-FFF2-40B4-BE49-F238E27FC236}">
                <a16:creationId xmlns:a16="http://schemas.microsoft.com/office/drawing/2014/main" id="{E18B4D89-203D-48E2-B48E-F12BB1990CF8}"/>
              </a:ext>
            </a:extLst>
          </p:cNvPr>
          <p:cNvSpPr/>
          <p:nvPr/>
        </p:nvSpPr>
        <p:spPr>
          <a:xfrm>
            <a:off x="1143325" y="2053220"/>
            <a:ext cx="4456190" cy="1117261"/>
          </a:xfrm>
          <a:prstGeom prst="roundRect">
            <a:avLst>
              <a:gd name="adj" fmla="val 2180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sx="99000" sy="99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500" b="1" dirty="0">
              <a:solidFill>
                <a:schemeClr val="bg1">
                  <a:lumMod val="95000"/>
                  <a:alpha val="40000"/>
                </a:schemeClr>
              </a:solidFill>
              <a:latin typeface="Book Antiqua" panose="02040602050305030304" pitchFamily="18" charset="0"/>
              <a:cs typeface="+mn-ea"/>
              <a:sym typeface="+mn-lt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28529E6-B466-4363-89C9-3AB34EB3B3E7}"/>
              </a:ext>
            </a:extLst>
          </p:cNvPr>
          <p:cNvGrpSpPr/>
          <p:nvPr/>
        </p:nvGrpSpPr>
        <p:grpSpPr>
          <a:xfrm>
            <a:off x="1143325" y="552729"/>
            <a:ext cx="4456190" cy="1117261"/>
            <a:chOff x="1081222" y="4775837"/>
            <a:chExt cx="3758197" cy="1117261"/>
          </a:xfrm>
        </p:grpSpPr>
        <p:sp>
          <p:nvSpPr>
            <p:cNvPr id="38" name="Rectangle: Rounded Corners 42">
              <a:extLst>
                <a:ext uri="{FF2B5EF4-FFF2-40B4-BE49-F238E27FC236}">
                  <a16:creationId xmlns:a16="http://schemas.microsoft.com/office/drawing/2014/main" id="{C560B40D-32EC-4245-A81D-FEB55CF32942}"/>
                </a:ext>
              </a:extLst>
            </p:cNvPr>
            <p:cNvSpPr/>
            <p:nvPr/>
          </p:nvSpPr>
          <p:spPr>
            <a:xfrm>
              <a:off x="1081222" y="4775837"/>
              <a:ext cx="3758197" cy="1117261"/>
            </a:xfrm>
            <a:prstGeom prst="roundRect">
              <a:avLst>
                <a:gd name="adj" fmla="val 2180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D770987-CC95-441D-9BA7-07D9DE69D16E}"/>
                </a:ext>
              </a:extLst>
            </p:cNvPr>
            <p:cNvSpPr txBox="1"/>
            <p:nvPr/>
          </p:nvSpPr>
          <p:spPr>
            <a:xfrm>
              <a:off x="1757913" y="5084786"/>
              <a:ext cx="295692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bg-BG" sz="1500" noProof="1">
                  <a:solidFill>
                    <a:prstClr val="black"/>
                  </a:solidFill>
                  <a:latin typeface="Book Antiqua" panose="02040602050305030304" pitchFamily="18" charset="0"/>
                </a:rPr>
                <a:t>К</a:t>
              </a:r>
              <a:r>
                <a:rPr lang="ru-RU" sz="1500" noProof="1">
                  <a:solidFill>
                    <a:prstClr val="black"/>
                  </a:solidFill>
                  <a:latin typeface="Book Antiqua" panose="02040602050305030304" pitchFamily="18" charset="0"/>
                </a:rPr>
                <a:t>ритерии за допустимост и административно съответсвие</a:t>
              </a:r>
              <a:endParaRPr lang="en-US" sz="1500" noProof="1">
                <a:solidFill>
                  <a:prstClr val="black"/>
                </a:solidFill>
                <a:latin typeface="Book Antiqua" panose="02040602050305030304" pitchFamily="18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2828ACB-4626-4AF9-AD36-214C5BEC1D8D}"/>
              </a:ext>
            </a:extLst>
          </p:cNvPr>
          <p:cNvGrpSpPr/>
          <p:nvPr/>
        </p:nvGrpSpPr>
        <p:grpSpPr>
          <a:xfrm>
            <a:off x="1189393" y="3553711"/>
            <a:ext cx="4410122" cy="1202335"/>
            <a:chOff x="936719" y="2198503"/>
            <a:chExt cx="3445500" cy="144280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grpSpPr>
        <p:sp>
          <p:nvSpPr>
            <p:cNvPr id="54" name="Rectangle: Rounded Corners 37">
              <a:extLst>
                <a:ext uri="{FF2B5EF4-FFF2-40B4-BE49-F238E27FC236}">
                  <a16:creationId xmlns:a16="http://schemas.microsoft.com/office/drawing/2014/main" id="{F485B3D3-9FD7-490C-BD82-959DA12815D2}"/>
                </a:ext>
              </a:extLst>
            </p:cNvPr>
            <p:cNvSpPr/>
            <p:nvPr/>
          </p:nvSpPr>
          <p:spPr>
            <a:xfrm>
              <a:off x="936719" y="2198503"/>
              <a:ext cx="3445500" cy="1442802"/>
            </a:xfrm>
            <a:prstGeom prst="roundRect">
              <a:avLst>
                <a:gd name="adj" fmla="val 2180"/>
              </a:avLst>
            </a:prstGeom>
            <a:grpFill/>
            <a:ln>
              <a:noFill/>
            </a:ln>
            <a:effectLst>
              <a:outerShdw blurRad="152400" dist="50800" dir="5400000" sx="99000" sy="99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500" b="1" dirty="0">
                <a:solidFill>
                  <a:schemeClr val="bg1">
                    <a:lumMod val="95000"/>
                    <a:alpha val="40000"/>
                  </a:schemeClr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56" name="Freeform 116">
              <a:extLst>
                <a:ext uri="{FF2B5EF4-FFF2-40B4-BE49-F238E27FC236}">
                  <a16:creationId xmlns:a16="http://schemas.microsoft.com/office/drawing/2014/main" id="{C14897DD-3F30-45FA-9E81-C90AD4905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0998" y="2570584"/>
              <a:ext cx="207621" cy="214212"/>
            </a:xfrm>
            <a:custGeom>
              <a:avLst/>
              <a:gdLst>
                <a:gd name="T0" fmla="*/ 179798 w 445"/>
                <a:gd name="T1" fmla="*/ 71025 h 462"/>
                <a:gd name="T2" fmla="*/ 179798 w 445"/>
                <a:gd name="T3" fmla="*/ 71025 h 462"/>
                <a:gd name="T4" fmla="*/ 119566 w 445"/>
                <a:gd name="T5" fmla="*/ 3574 h 462"/>
                <a:gd name="T6" fmla="*/ 16182 w 445"/>
                <a:gd name="T7" fmla="*/ 110781 h 462"/>
                <a:gd name="T8" fmla="*/ 4045 w 445"/>
                <a:gd name="T9" fmla="*/ 142497 h 462"/>
                <a:gd name="T10" fmla="*/ 36409 w 445"/>
                <a:gd name="T11" fmla="*/ 158578 h 462"/>
                <a:gd name="T12" fmla="*/ 44050 w 445"/>
                <a:gd name="T13" fmla="*/ 154558 h 462"/>
                <a:gd name="T14" fmla="*/ 60232 w 445"/>
                <a:gd name="T15" fmla="*/ 166172 h 462"/>
                <a:gd name="T16" fmla="*/ 71919 w 445"/>
                <a:gd name="T17" fmla="*/ 193867 h 462"/>
                <a:gd name="T18" fmla="*/ 84055 w 445"/>
                <a:gd name="T19" fmla="*/ 201908 h 462"/>
                <a:gd name="T20" fmla="*/ 107879 w 445"/>
                <a:gd name="T21" fmla="*/ 193867 h 462"/>
                <a:gd name="T22" fmla="*/ 111924 w 445"/>
                <a:gd name="T23" fmla="*/ 185827 h 462"/>
                <a:gd name="T24" fmla="*/ 103833 w 445"/>
                <a:gd name="T25" fmla="*/ 174213 h 462"/>
                <a:gd name="T26" fmla="*/ 91697 w 445"/>
                <a:gd name="T27" fmla="*/ 150538 h 462"/>
                <a:gd name="T28" fmla="*/ 103833 w 445"/>
                <a:gd name="T29" fmla="*/ 138477 h 462"/>
                <a:gd name="T30" fmla="*/ 187439 w 445"/>
                <a:gd name="T31" fmla="*/ 158578 h 462"/>
                <a:gd name="T32" fmla="*/ 179798 w 445"/>
                <a:gd name="T33" fmla="*/ 71025 h 462"/>
                <a:gd name="T34" fmla="*/ 175303 w 445"/>
                <a:gd name="T35" fmla="*/ 138477 h 462"/>
                <a:gd name="T36" fmla="*/ 175303 w 445"/>
                <a:gd name="T37" fmla="*/ 138477 h 462"/>
                <a:gd name="T38" fmla="*/ 135747 w 445"/>
                <a:gd name="T39" fmla="*/ 91127 h 462"/>
                <a:gd name="T40" fmla="*/ 127656 w 445"/>
                <a:gd name="T41" fmla="*/ 27695 h 462"/>
                <a:gd name="T42" fmla="*/ 163616 w 445"/>
                <a:gd name="T43" fmla="*/ 79066 h 462"/>
                <a:gd name="T44" fmla="*/ 175303 w 445"/>
                <a:gd name="T45" fmla="*/ 138477 h 4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lIns="34290" tIns="17145" rIns="34290" bIns="17145" anchor="ctr"/>
            <a:lstStyle/>
            <a:p>
              <a:endParaRPr lang="en-US" sz="2000" dirty="0"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</p:grpSp>
      <p:pic>
        <p:nvPicPr>
          <p:cNvPr id="57" name="Picture 2" descr="Check Ok Yes No - Yes Or No Icon Png, Transparent Png - kind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28" b="94891" l="1977" r="97442">
                        <a14:foregroundMark x1="24419" y1="63990" x2="24419" y2="63990"/>
                        <a14:foregroundMark x1="72674" y1="29440" x2="72674" y2="294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923" y="855729"/>
            <a:ext cx="537832" cy="51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43E11E4B-70AF-47F7-BDA9-B8765EA85C4F}"/>
              </a:ext>
            </a:extLst>
          </p:cNvPr>
          <p:cNvSpPr txBox="1"/>
          <p:nvPr/>
        </p:nvSpPr>
        <p:spPr>
          <a:xfrm>
            <a:off x="1698340" y="2190531"/>
            <a:ext cx="3753455" cy="78483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Критерии за приоритизация на концепции за ИТИ</a:t>
            </a:r>
            <a:r>
              <a:rPr kumimoji="0" lang="bg-BG" sz="15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 </a:t>
            </a:r>
            <a:r>
              <a:rPr kumimoji="0" lang="bg-BG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от </a:t>
            </a:r>
            <a:r>
              <a:rPr kumimoji="0" lang="bg-BG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З</a:t>
            </a:r>
            <a:r>
              <a:rPr kumimoji="0" lang="bg-BG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веното за предварителен подбор към РСР</a:t>
            </a:r>
            <a:endParaRPr kumimoji="0" lang="bg-BG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</a:endParaRPr>
          </a:p>
        </p:txBody>
      </p:sp>
      <p:pic>
        <p:nvPicPr>
          <p:cNvPr id="59" name="Picture 8" descr="Evaluation Icons - Free SVG &amp; PNG Evaluation Images - Noun Project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454" y="2349560"/>
            <a:ext cx="495300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5D351BC1-33DA-4AD6-A0FE-C7D8323F77BB}"/>
              </a:ext>
            </a:extLst>
          </p:cNvPr>
          <p:cNvSpPr txBox="1"/>
          <p:nvPr/>
        </p:nvSpPr>
        <p:spPr>
          <a:xfrm>
            <a:off x="1896327" y="3847526"/>
            <a:ext cx="3461130" cy="553998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</a:rPr>
              <a:t>Критерии за приоритизация от широкия състав на РСР</a:t>
            </a:r>
            <a:endParaRPr kumimoji="0" lang="bg-BG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</a:endParaRP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404" y="3867885"/>
            <a:ext cx="513280" cy="513280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>
            <a:off x="6118499" y="548449"/>
            <a:ext cx="4757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bg-BG" dirty="0">
                <a:solidFill>
                  <a:prstClr val="black"/>
                </a:solidFill>
                <a:latin typeface="Book Antiqua" panose="02040602050305030304" pitchFamily="18" charset="0"/>
              </a:rPr>
              <a:t>Критерии за приоритизация от широкия състав на РСР</a:t>
            </a:r>
          </a:p>
        </p:txBody>
      </p:sp>
      <p:sp>
        <p:nvSpPr>
          <p:cNvPr id="32" name="矩形 41">
            <a:extLst>
              <a:ext uri="{FF2B5EF4-FFF2-40B4-BE49-F238E27FC236}">
                <a16:creationId xmlns:a16="http://schemas.microsoft.com/office/drawing/2014/main" id="{C916AC16-67FF-42D9-979D-AB4558FAA086}"/>
              </a:ext>
            </a:extLst>
          </p:cNvPr>
          <p:cNvSpPr/>
          <p:nvPr/>
        </p:nvSpPr>
        <p:spPr>
          <a:xfrm>
            <a:off x="6129778" y="1369796"/>
            <a:ext cx="2208643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Book Antiqua" panose="02040602050305030304" pitchFamily="18" charset="0"/>
              <a:cs typeface="+mn-ea"/>
              <a:sym typeface="+mn-lt"/>
            </a:endParaRPr>
          </a:p>
        </p:txBody>
      </p:sp>
      <p:sp>
        <p:nvSpPr>
          <p:cNvPr id="33" name="矩形 42">
            <a:extLst>
              <a:ext uri="{FF2B5EF4-FFF2-40B4-BE49-F238E27FC236}">
                <a16:creationId xmlns:a16="http://schemas.microsoft.com/office/drawing/2014/main" id="{4E2BF583-8FF2-4574-B4C2-A48864016D79}"/>
              </a:ext>
            </a:extLst>
          </p:cNvPr>
          <p:cNvSpPr/>
          <p:nvPr/>
        </p:nvSpPr>
        <p:spPr>
          <a:xfrm>
            <a:off x="8888319" y="1369796"/>
            <a:ext cx="2208643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Book Antiqua" panose="02040602050305030304" pitchFamily="18" charset="0"/>
              <a:cs typeface="+mn-ea"/>
              <a:sym typeface="+mn-lt"/>
            </a:endParaRPr>
          </a:p>
        </p:txBody>
      </p:sp>
      <p:grpSp>
        <p:nvGrpSpPr>
          <p:cNvPr id="34" name="组合 50">
            <a:extLst>
              <a:ext uri="{FF2B5EF4-FFF2-40B4-BE49-F238E27FC236}">
                <a16:creationId xmlns:a16="http://schemas.microsoft.com/office/drawing/2014/main" id="{1D513313-55F7-4550-8EF3-F5E46F12957D}"/>
              </a:ext>
            </a:extLst>
          </p:cNvPr>
          <p:cNvGrpSpPr/>
          <p:nvPr/>
        </p:nvGrpSpPr>
        <p:grpSpPr>
          <a:xfrm>
            <a:off x="5895167" y="1806235"/>
            <a:ext cx="497357" cy="497357"/>
            <a:chOff x="1700334" y="4487003"/>
            <a:chExt cx="497357" cy="497357"/>
          </a:xfrm>
        </p:grpSpPr>
        <p:sp>
          <p:nvSpPr>
            <p:cNvPr id="43" name="椭圆 48">
              <a:extLst>
                <a:ext uri="{FF2B5EF4-FFF2-40B4-BE49-F238E27FC236}">
                  <a16:creationId xmlns:a16="http://schemas.microsoft.com/office/drawing/2014/main" id="{FE47BA57-F6D9-4C90-B8D9-EE000DDCF740}"/>
                </a:ext>
              </a:extLst>
            </p:cNvPr>
            <p:cNvSpPr/>
            <p:nvPr/>
          </p:nvSpPr>
          <p:spPr>
            <a:xfrm>
              <a:off x="1700334" y="4487003"/>
              <a:ext cx="497357" cy="497357"/>
            </a:xfrm>
            <a:prstGeom prst="ellipse">
              <a:avLst/>
            </a:prstGeom>
            <a:gradFill>
              <a:gsLst>
                <a:gs pos="0">
                  <a:srgbClr val="92BFB5"/>
                </a:gs>
                <a:gs pos="100000">
                  <a:srgbClr val="52A4AE"/>
                </a:gs>
              </a:gsLst>
            </a:gradFill>
            <a:ln>
              <a:solidFill>
                <a:schemeClr val="bg1"/>
              </a:soli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44" name="文本框 49">
              <a:extLst>
                <a:ext uri="{FF2B5EF4-FFF2-40B4-BE49-F238E27FC236}">
                  <a16:creationId xmlns:a16="http://schemas.microsoft.com/office/drawing/2014/main" id="{6BB80207-633C-4B0C-86F6-42B36576F1C5}"/>
                </a:ext>
              </a:extLst>
            </p:cNvPr>
            <p:cNvSpPr txBox="1"/>
            <p:nvPr/>
          </p:nvSpPr>
          <p:spPr>
            <a:xfrm>
              <a:off x="1718702" y="4545218"/>
              <a:ext cx="4713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ook Antiqua" panose="02040602050305030304" pitchFamily="18" charset="0"/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</p:grpSp>
      <p:sp>
        <p:nvSpPr>
          <p:cNvPr id="35" name="TextBox 47">
            <a:extLst>
              <a:ext uri="{FF2B5EF4-FFF2-40B4-BE49-F238E27FC236}">
                <a16:creationId xmlns:a16="http://schemas.microsoft.com/office/drawing/2014/main" id="{766871B4-F1CC-4A70-8960-6A71DA71A728}"/>
              </a:ext>
            </a:extLst>
          </p:cNvPr>
          <p:cNvSpPr txBox="1"/>
          <p:nvPr/>
        </p:nvSpPr>
        <p:spPr>
          <a:xfrm>
            <a:off x="6397771" y="1492154"/>
            <a:ext cx="177354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Съответствие с тематичните области за развитие на региона, очертани в ИТСР</a:t>
            </a:r>
          </a:p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( 20 т.)</a:t>
            </a:r>
            <a:endParaRPr lang="zh-CN" altLang="en-US" sz="1250" dirty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</p:txBody>
      </p:sp>
      <p:grpSp>
        <p:nvGrpSpPr>
          <p:cNvPr id="36" name="组合 55">
            <a:extLst>
              <a:ext uri="{FF2B5EF4-FFF2-40B4-BE49-F238E27FC236}">
                <a16:creationId xmlns:a16="http://schemas.microsoft.com/office/drawing/2014/main" id="{C571C1A4-8414-4514-812E-C13D4FD33D1D}"/>
              </a:ext>
            </a:extLst>
          </p:cNvPr>
          <p:cNvGrpSpPr/>
          <p:nvPr/>
        </p:nvGrpSpPr>
        <p:grpSpPr>
          <a:xfrm>
            <a:off x="8649758" y="1806235"/>
            <a:ext cx="497357" cy="497357"/>
            <a:chOff x="1700334" y="4487003"/>
            <a:chExt cx="497357" cy="497357"/>
          </a:xfrm>
        </p:grpSpPr>
        <p:sp>
          <p:nvSpPr>
            <p:cNvPr id="41" name="椭圆 56">
              <a:extLst>
                <a:ext uri="{FF2B5EF4-FFF2-40B4-BE49-F238E27FC236}">
                  <a16:creationId xmlns:a16="http://schemas.microsoft.com/office/drawing/2014/main" id="{9969014C-7456-4957-9FAF-67B287FBDC2A}"/>
                </a:ext>
              </a:extLst>
            </p:cNvPr>
            <p:cNvSpPr/>
            <p:nvPr/>
          </p:nvSpPr>
          <p:spPr>
            <a:xfrm>
              <a:off x="1700334" y="4487003"/>
              <a:ext cx="497357" cy="497357"/>
            </a:xfrm>
            <a:prstGeom prst="ellipse">
              <a:avLst/>
            </a:prstGeom>
            <a:gradFill>
              <a:gsLst>
                <a:gs pos="0">
                  <a:srgbClr val="92BFB5"/>
                </a:gs>
                <a:gs pos="100000">
                  <a:srgbClr val="52A4AE"/>
                </a:gs>
              </a:gsLst>
            </a:gradFill>
            <a:ln>
              <a:solidFill>
                <a:schemeClr val="bg1"/>
              </a:soli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42" name="文本框 57">
              <a:extLst>
                <a:ext uri="{FF2B5EF4-FFF2-40B4-BE49-F238E27FC236}">
                  <a16:creationId xmlns:a16="http://schemas.microsoft.com/office/drawing/2014/main" id="{318D8A1E-9B0C-47CA-9334-497354208504}"/>
                </a:ext>
              </a:extLst>
            </p:cNvPr>
            <p:cNvSpPr txBox="1"/>
            <p:nvPr/>
          </p:nvSpPr>
          <p:spPr>
            <a:xfrm>
              <a:off x="1718702" y="4545218"/>
              <a:ext cx="4713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ook Antiqua" panose="02040602050305030304" pitchFamily="18" charset="0"/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</p:grpSp>
      <p:sp>
        <p:nvSpPr>
          <p:cNvPr id="40" name="TextBox 47">
            <a:extLst>
              <a:ext uri="{FF2B5EF4-FFF2-40B4-BE49-F238E27FC236}">
                <a16:creationId xmlns:a16="http://schemas.microsoft.com/office/drawing/2014/main" id="{7A5624AC-7764-456B-A04C-8370CB947B2D}"/>
              </a:ext>
            </a:extLst>
          </p:cNvPr>
          <p:cNvSpPr txBox="1"/>
          <p:nvPr/>
        </p:nvSpPr>
        <p:spPr>
          <a:xfrm>
            <a:off x="8950247" y="1467249"/>
            <a:ext cx="220864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Принос към удовлетворяване на нуждите и оползотворяване на потенциалите на региона</a:t>
            </a:r>
          </a:p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(20 т.)</a:t>
            </a:r>
            <a:endParaRPr lang="zh-CN" altLang="en-US" sz="1250" dirty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</p:txBody>
      </p:sp>
      <p:sp>
        <p:nvSpPr>
          <p:cNvPr id="45" name="矩形 43">
            <a:extLst>
              <a:ext uri="{FF2B5EF4-FFF2-40B4-BE49-F238E27FC236}">
                <a16:creationId xmlns:a16="http://schemas.microsoft.com/office/drawing/2014/main" id="{4EA2DCA0-BE3A-4FA3-8CC3-45BEB4B6C2C7}"/>
              </a:ext>
            </a:extLst>
          </p:cNvPr>
          <p:cNvSpPr/>
          <p:nvPr/>
        </p:nvSpPr>
        <p:spPr>
          <a:xfrm>
            <a:off x="6901902" y="3261098"/>
            <a:ext cx="3743976" cy="144140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Book Antiqua" panose="02040602050305030304" pitchFamily="18" charset="0"/>
              <a:cs typeface="+mn-ea"/>
              <a:sym typeface="+mn-lt"/>
            </a:endParaRPr>
          </a:p>
        </p:txBody>
      </p:sp>
      <p:grpSp>
        <p:nvGrpSpPr>
          <p:cNvPr id="46" name="组合 60">
            <a:extLst>
              <a:ext uri="{FF2B5EF4-FFF2-40B4-BE49-F238E27FC236}">
                <a16:creationId xmlns:a16="http://schemas.microsoft.com/office/drawing/2014/main" id="{B0E74B34-B1D8-437A-9097-D52880F0C1C2}"/>
              </a:ext>
            </a:extLst>
          </p:cNvPr>
          <p:cNvGrpSpPr/>
          <p:nvPr/>
        </p:nvGrpSpPr>
        <p:grpSpPr>
          <a:xfrm>
            <a:off x="6659391" y="3697537"/>
            <a:ext cx="497357" cy="497357"/>
            <a:chOff x="1700334" y="4487003"/>
            <a:chExt cx="497357" cy="497357"/>
          </a:xfrm>
        </p:grpSpPr>
        <p:sp>
          <p:nvSpPr>
            <p:cNvPr id="48" name="椭圆 61">
              <a:extLst>
                <a:ext uri="{FF2B5EF4-FFF2-40B4-BE49-F238E27FC236}">
                  <a16:creationId xmlns:a16="http://schemas.microsoft.com/office/drawing/2014/main" id="{B6A4565C-F783-4AD7-8B31-CC1F105CD7AE}"/>
                </a:ext>
              </a:extLst>
            </p:cNvPr>
            <p:cNvSpPr/>
            <p:nvPr/>
          </p:nvSpPr>
          <p:spPr>
            <a:xfrm>
              <a:off x="1700334" y="4487003"/>
              <a:ext cx="497357" cy="497357"/>
            </a:xfrm>
            <a:prstGeom prst="ellipse">
              <a:avLst/>
            </a:prstGeom>
            <a:gradFill>
              <a:gsLst>
                <a:gs pos="0">
                  <a:srgbClr val="92BFB5"/>
                </a:gs>
                <a:gs pos="100000">
                  <a:srgbClr val="52A4AE"/>
                </a:gs>
              </a:gsLst>
            </a:gradFill>
            <a:ln>
              <a:solidFill>
                <a:schemeClr val="bg1"/>
              </a:soli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  <p:sp>
          <p:nvSpPr>
            <p:cNvPr id="49" name="文本框 62">
              <a:extLst>
                <a:ext uri="{FF2B5EF4-FFF2-40B4-BE49-F238E27FC236}">
                  <a16:creationId xmlns:a16="http://schemas.microsoft.com/office/drawing/2014/main" id="{E75E4602-541C-43C4-9208-6D90DDD7F4BC}"/>
                </a:ext>
              </a:extLst>
            </p:cNvPr>
            <p:cNvSpPr txBox="1"/>
            <p:nvPr/>
          </p:nvSpPr>
          <p:spPr>
            <a:xfrm>
              <a:off x="1718702" y="4545218"/>
              <a:ext cx="4713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Book Antiqua" panose="02040602050305030304" pitchFamily="18" charset="0"/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Book Antiqua" panose="02040602050305030304" pitchFamily="18" charset="0"/>
                <a:cs typeface="+mn-ea"/>
                <a:sym typeface="+mn-lt"/>
              </a:endParaRPr>
            </a:p>
          </p:txBody>
        </p:sp>
      </p:grpSp>
      <p:sp>
        <p:nvSpPr>
          <p:cNvPr id="47" name="TextBox 47">
            <a:extLst>
              <a:ext uri="{FF2B5EF4-FFF2-40B4-BE49-F238E27FC236}">
                <a16:creationId xmlns:a16="http://schemas.microsoft.com/office/drawing/2014/main" id="{C06812AE-E548-4329-8B56-808BA8474CFE}"/>
              </a:ext>
            </a:extLst>
          </p:cNvPr>
          <p:cNvSpPr txBox="1"/>
          <p:nvPr/>
        </p:nvSpPr>
        <p:spPr>
          <a:xfrm>
            <a:off x="7149128" y="3338249"/>
            <a:ext cx="347838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Насърчаване на социално-икономическото развитие на региона</a:t>
            </a:r>
          </a:p>
          <a:p>
            <a:pPr lvl="0" algn="ctr" defTabSz="1216025">
              <a:defRPr/>
            </a:pPr>
            <a:r>
              <a:rPr lang="bg-BG" altLang="zh-CN" sz="1250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(40 т.)</a:t>
            </a:r>
          </a:p>
          <a:p>
            <a:pPr lvl="0" algn="ctr" defTabSz="1216025">
              <a:defRPr/>
            </a:pPr>
            <a:endParaRPr lang="ru-RU" altLang="zh-CN" sz="400" b="1" i="1" dirty="0" smtClean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  <a:p>
            <a:pPr lvl="0" algn="ctr" defTabSz="1216025">
              <a:defRPr/>
            </a:pPr>
            <a:r>
              <a:rPr lang="ru-RU" altLang="zh-CN" sz="1250" b="1" i="1" dirty="0" smtClean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Предстои </a:t>
            </a:r>
            <a:r>
              <a:rPr lang="ru-RU" altLang="zh-CN" sz="1250" b="1" i="1" dirty="0">
                <a:solidFill>
                  <a:prstClr val="black"/>
                </a:solidFill>
                <a:latin typeface="Book Antiqua" panose="02040602050305030304" pitchFamily="18" charset="0"/>
                <a:cs typeface="+mn-ea"/>
                <a:sym typeface="+mn-lt"/>
              </a:rPr>
              <a:t>да се уточни за всеки регион как ще се оценява този критерий и какво ще включва след предложение от РСР.</a:t>
            </a:r>
            <a:endParaRPr lang="bg-BG" altLang="zh-CN" sz="1250" b="1" i="1" dirty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  <a:p>
            <a:pPr lvl="0" algn="ctr" defTabSz="1216025">
              <a:defRPr/>
            </a:pPr>
            <a:endParaRPr lang="zh-CN" altLang="en-US" sz="1200" dirty="0">
              <a:solidFill>
                <a:prstClr val="black"/>
              </a:solidFill>
              <a:latin typeface="Book Antiqua" panose="02040602050305030304" pitchFamily="18" charset="0"/>
              <a:cs typeface="+mn-ea"/>
              <a:sym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64189" y="5216093"/>
            <a:ext cx="90009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600" b="1" dirty="0">
                <a:latin typeface="Book Antiqua" panose="02040602050305030304" pitchFamily="18" charset="0"/>
                <a:ea typeface="Times New Roman" panose="02020603050405020304" pitchFamily="18" charset="0"/>
              </a:rPr>
              <a:t>Общият брой точки, които получава всяка концепция, се изчислява като средно аритметично на сумата от общия брой точки, присъдени на концепцията от всеки член, върху броя на членовете с право на участие в подбора. </a:t>
            </a:r>
            <a:endParaRPr lang="en-US" sz="1600" b="1" dirty="0">
              <a:latin typeface="Book Antiqua" panose="02040602050305030304" pitchFamily="18" charset="0"/>
            </a:endParaRPr>
          </a:p>
        </p:txBody>
      </p:sp>
      <p:pic>
        <p:nvPicPr>
          <p:cNvPr id="1028" name="Picture 4" descr="To the Lighthouse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667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923" y="5122950"/>
            <a:ext cx="924140" cy="92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51351" y="6303377"/>
            <a:ext cx="57663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1600" u="sng" dirty="0" smtClean="0">
                <a:latin typeface="Book Antiqua" panose="02040602050305030304" pitchFamily="18" charset="0"/>
                <a:ea typeface="Times New Roman" panose="02020603050405020304" pitchFamily="18" charset="0"/>
              </a:rPr>
              <a:t>Приложение </a:t>
            </a:r>
            <a:r>
              <a:rPr lang="bg-BG" sz="1600" u="sng" dirty="0">
                <a:latin typeface="Book Antiqua" panose="02040602050305030304" pitchFamily="18" charset="0"/>
                <a:ea typeface="Times New Roman" panose="02020603050405020304" pitchFamily="18" charset="0"/>
              </a:rPr>
              <a:t>Б6 „Методика за подбор и приоритизация</a:t>
            </a:r>
            <a:r>
              <a:rPr lang="bg-BG" sz="1600" u="sng" dirty="0" smtClean="0">
                <a:latin typeface="Book Antiqua" panose="02040602050305030304" pitchFamily="18" charset="0"/>
                <a:ea typeface="Times New Roman" panose="02020603050405020304" pitchFamily="18" charset="0"/>
              </a:rPr>
              <a:t>“</a:t>
            </a:r>
            <a:endParaRPr lang="en-US" sz="1600" u="sng" dirty="0">
              <a:latin typeface="Book Antiqua" panose="02040602050305030304" pitchFamily="18" charset="0"/>
            </a:endParaRPr>
          </a:p>
        </p:txBody>
      </p:sp>
      <p:pic>
        <p:nvPicPr>
          <p:cNvPr id="78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sp>
        <p:nvSpPr>
          <p:cNvPr id="82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243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5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graphicFrame>
        <p:nvGraphicFramePr>
          <p:cNvPr id="7" name="Table Placeholder 5">
            <a:extLst>
              <a:ext uri="{FF2B5EF4-FFF2-40B4-BE49-F238E27FC236}">
                <a16:creationId xmlns:a16="http://schemas.microsoft.com/office/drawing/2014/main" id="{FB8E6C57-9C40-4BB1-AB1F-8A5EFFD44E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760286"/>
              </p:ext>
            </p:extLst>
          </p:nvPr>
        </p:nvGraphicFramePr>
        <p:xfrm>
          <a:off x="1143001" y="492104"/>
          <a:ext cx="10391774" cy="5649477"/>
        </p:xfrm>
        <a:graphic>
          <a:graphicData uri="http://schemas.openxmlformats.org/drawingml/2006/table">
            <a:tbl>
              <a:tblPr firstRow="1" lastCol="1" bandRow="1" bandCol="1">
                <a:tableStyleId>{10A1B5D5-9B99-4C35-A422-299274C87663}</a:tableStyleId>
              </a:tblPr>
              <a:tblGrid>
                <a:gridCol w="10391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6917"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Критерии за приоритизация на концепции за интегрирани териториални </a:t>
                      </a:r>
                      <a:endParaRPr lang="en-US" sz="180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algn="ctr"/>
                      <a:r>
                        <a:rPr lang="bg-BG" sz="18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инвестиции от Звеното за предварителен подбор към РСР</a:t>
                      </a:r>
                      <a:endParaRPr lang="bg-BG" sz="18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1. </a:t>
                      </a: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Концепции за ИТИ с мерки и дейности, финансирани по повече от една програма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2.</a:t>
                      </a:r>
                      <a:r>
                        <a:rPr lang="bg-BG" sz="1600" b="0" baseline="0" dirty="0" smtClean="0"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Предвидено е партньорство на различни видове заинтересовани страни (от публичен сектор, от частен сектор, от НПО), като участието на всеки от партньорите е обосновано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0" dirty="0" smtClean="0">
                          <a:latin typeface="Book Antiqua" panose="02040602050305030304" pitchFamily="18" charset="0"/>
                        </a:rPr>
                        <a:t>3. Концепцията за ИТИ допринася за развитието на функционални зони и връзк</a:t>
                      </a:r>
                      <a:r>
                        <a:rPr lang="bg-BG" altLang="ko-KR" sz="1600" b="0" dirty="0" smtClean="0">
                          <a:latin typeface="Book Antiqua" panose="02040602050305030304" pitchFamily="18" charset="0"/>
                        </a:rPr>
                        <a:t>и</a:t>
                      </a:r>
                      <a:endParaRPr lang="ru-RU" altLang="ko-KR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4. Концепцията за ИТИ адресира нуждите на повече от една община, като се реализира на територията на повече от една общини (ИТИ с надобщинско значение)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0" dirty="0" smtClean="0">
                          <a:latin typeface="Book Antiqua" panose="02040602050305030304" pitchFamily="18" charset="0"/>
                        </a:rPr>
                        <a:t>5. Концепцията за ИТИ интегрира дейности/мерки от различни сектори </a:t>
                      </a:r>
                      <a:endParaRPr lang="ru-RU" altLang="ko-KR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6. </a:t>
                      </a: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В Концепцията за ИТИ е/са включена/и дейност/и, с пряк принос към климатичните цели 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62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7. Концепцията за ИТИ адресира уязвими групи</a:t>
                      </a:r>
                      <a:endParaRPr lang="bg-BG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746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0" dirty="0" smtClean="0">
                          <a:latin typeface="Book Antiqua" panose="02040602050305030304" pitchFamily="18" charset="0"/>
                        </a:rPr>
                        <a:t>8. </a:t>
                      </a: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Концепцията за ИТИ включва дейности, които адресират територии със специфични проблемни</a:t>
                      </a:r>
                      <a:endParaRPr lang="en-US" sz="1600" b="0" dirty="0" smtClean="0">
                        <a:latin typeface="Book Antiqua" panose="02040602050305030304" pitchFamily="18" charset="0"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характеристики (зони със социални, икономически или екологични проблеми), дефинирани в ИТСР и/</a:t>
                      </a:r>
                      <a:endParaRPr lang="en-US" sz="1600" b="0" dirty="0" smtClean="0">
                        <a:latin typeface="Book Antiqua" panose="02040602050305030304" pitchFamily="18" charset="0"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Book Antiqua" panose="02040602050305030304" pitchFamily="18" charset="0"/>
                        </a:rPr>
                        <a:t>или в ПИРО на целевите територии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18360809"/>
                  </a:ext>
                </a:extLst>
              </a:tr>
            </a:tbl>
          </a:graphicData>
        </a:graphic>
      </p:graphicFrame>
      <p:pic>
        <p:nvPicPr>
          <p:cNvPr id="3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84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5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graphicFrame>
        <p:nvGraphicFramePr>
          <p:cNvPr id="7" name="Table Placeholder 5">
            <a:extLst>
              <a:ext uri="{FF2B5EF4-FFF2-40B4-BE49-F238E27FC236}">
                <a16:creationId xmlns:a16="http://schemas.microsoft.com/office/drawing/2014/main" id="{FB8E6C57-9C40-4BB1-AB1F-8A5EFFD44E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5511774"/>
              </p:ext>
            </p:extLst>
          </p:nvPr>
        </p:nvGraphicFramePr>
        <p:xfrm>
          <a:off x="1095375" y="614588"/>
          <a:ext cx="9761278" cy="5381922"/>
        </p:xfrm>
        <a:graphic>
          <a:graphicData uri="http://schemas.openxmlformats.org/drawingml/2006/table">
            <a:tbl>
              <a:tblPr firstRow="1" lastCol="1" bandRow="1" bandCol="1">
                <a:tableStyleId>{10A1B5D5-9B99-4C35-A422-299274C87663}</a:tableStyleId>
              </a:tblPr>
              <a:tblGrid>
                <a:gridCol w="97612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006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9</a:t>
                      </a:r>
                      <a:r>
                        <a:rPr lang="bg-BG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.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за ИТИ включва дейности, за които са предвидени подготовка и изпълнение на проектните предложения в съответствие с принципите на Новия Европейски Баухаус (устойчивост, естетика, принадлежност) и с основните тематични направления на инициативата 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006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10.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за ИТИ предвижда участие на партньор/и от други държави и/или съвместни концепции за финансиране с програмите INTERREG и/или транснационалната програма „Черноморски басейн“ 2021-2027 и/или Програмата „Дунав“ 2021 – 2027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86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11.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altLang="ko-KR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за ИТИ включва мерки с пряк принос към изпълнението на приоритетните дейности от Плана за действие за изпълнението на СЕСДР </a:t>
                      </a:r>
                      <a:endParaRPr lang="ru-RU" altLang="ko-KR" sz="1600" b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2232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12.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има принос към повече от една специфична цел от ПРЧР 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223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ko-KR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13.</a:t>
                      </a:r>
                      <a:r>
                        <a:rPr lang="en-US" altLang="ko-KR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altLang="ko-KR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Концепцията има принос към повече от една специфична цел от ПО </a:t>
                      </a:r>
                      <a:endParaRPr lang="ru-RU" altLang="ko-KR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86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14.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Предвидени са мерки в сферата на образованието, които се комбинират с поне една от мерките, както следва: Детска гаранция; осигуряване на заетост; образователна инфраструктура 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60067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15. Концепцията за ИТИ предвижда принос към повече от един индикатор по съответните </a:t>
                      </a:r>
                      <a:endParaRPr lang="en-US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финансиращи програми</a:t>
                      </a:r>
                      <a:endParaRPr lang="en-GB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033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360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95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411996"/>
              </p:ext>
            </p:extLst>
          </p:nvPr>
        </p:nvGraphicFramePr>
        <p:xfrm>
          <a:off x="592023" y="379874"/>
          <a:ext cx="11164186" cy="5776376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1164186">
                  <a:extLst>
                    <a:ext uri="{9D8B030D-6E8A-4147-A177-3AD203B41FA5}">
                      <a16:colId xmlns:a16="http://schemas.microsoft.com/office/drawing/2014/main" val="414753859"/>
                    </a:ext>
                  </a:extLst>
                </a:gridCol>
              </a:tblGrid>
              <a:tr h="851909"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Критерии</a:t>
                      </a:r>
                      <a:r>
                        <a:rPr lang="bg-BG" sz="160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 за приоритизация на комбинирани концепции за ИТИ </a:t>
                      </a:r>
                      <a:endParaRPr lang="en-US" sz="1600" baseline="0" dirty="0" smtClean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  <a:p>
                      <a:pPr algn="ctr"/>
                      <a:r>
                        <a:rPr lang="bg-BG" sz="1600" baseline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</a:rPr>
                        <a:t>от широкия състав на РСР</a:t>
                      </a:r>
                      <a:endParaRPr lang="en-US" sz="16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88385"/>
                  </a:ext>
                </a:extLst>
              </a:tr>
              <a:tr h="214524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effectLst/>
                          <a:latin typeface="Book Antiqua" panose="02040602050305030304" pitchFamily="18" charset="0"/>
                        </a:rPr>
                        <a:t>1. </a:t>
                      </a: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Съответствие с тематичните области* за развитие на региона, очертани в ИТСР: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всяка от тематичните области - 20 т. 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3 тематични области – 15 т. 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2 тематични области - 10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1 тематична област, но повече от две под-теми - 5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1 тематична област (една или две под-теми) – 0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21590" indent="-2159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*Тематичните области са общи за всички ИТСР са описани в Методиката за подбор и приоритизация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459899"/>
                  </a:ext>
                </a:extLst>
              </a:tr>
              <a:tr h="152661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dirty="0" smtClean="0">
                          <a:effectLst/>
                          <a:latin typeface="Book Antiqua" panose="02040602050305030304" pitchFamily="18" charset="0"/>
                        </a:rPr>
                        <a:t>2. </a:t>
                      </a: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 към удовлетворяване на нуждите и оползотворяване на потенциалите на региона 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Концепцията има мащабен принос към удовлетворяване на нуждите и оползотворяване на потенциалите на региона - 20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Приносът на концепцията към удовлетворяване на нуждите и оползотворяване на потенциалите на региона е съществен, но не може да се определи като мащабен - 10 т. 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 marL="34290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bg-BG" sz="1400" dirty="0" smtClean="0">
                          <a:effectLst/>
                          <a:latin typeface="Book Antiqua" panose="02040602050305030304" pitchFamily="18" charset="0"/>
                        </a:rPr>
                        <a:t>Адресира проблем за региона, който не се определя като значим - 0 т.</a:t>
                      </a:r>
                      <a:endParaRPr lang="en-US" sz="1400" dirty="0" smtClean="0"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5744645"/>
                  </a:ext>
                </a:extLst>
              </a:tr>
              <a:tr h="125260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1400" b="1" dirty="0" smtClean="0">
                          <a:effectLst/>
                          <a:latin typeface="Book Antiqua" panose="02040602050305030304" pitchFamily="18" charset="0"/>
                        </a:rPr>
                        <a:t>3. </a:t>
                      </a:r>
                      <a:r>
                        <a:rPr lang="bg-BG" sz="1400" b="1" dirty="0" smtClean="0">
                          <a:effectLst/>
                          <a:latin typeface="Book Antiqua" panose="02040602050305030304" pitchFamily="18" charset="0"/>
                        </a:rPr>
                        <a:t>Насърчаване на социално-икономическото развитие на региона</a:t>
                      </a:r>
                      <a:endParaRPr lang="en-US" sz="1400" b="1" dirty="0" smtClean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effectLst/>
                          <a:latin typeface="Book Antiqua" panose="02040602050305030304" pitchFamily="18" charset="0"/>
                        </a:rPr>
                        <a:t>Членовете на широкия състав на РСР адаптират този критерий според нуждите и приоритетите на региона, като съвместно определят кои са най-приоритетни за тях и какви точки да получават, концепциите за приноса си</a:t>
                      </a:r>
                      <a:r>
                        <a:rPr lang="en-US" sz="1400" b="1" dirty="0" smtClean="0">
                          <a:effectLst/>
                          <a:latin typeface="Book Antiqua" panose="02040602050305030304" pitchFamily="18" charset="0"/>
                        </a:rPr>
                        <a:t>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1" i="1" dirty="0" smtClean="0">
                          <a:effectLst/>
                          <a:latin typeface="Book Antiqua" panose="02040602050305030304" pitchFamily="18" charset="0"/>
                        </a:rPr>
                        <a:t>Този критерий е индивидуален за всеки регион като максималният брой точки, който може да получи концепцията по него, е 40. </a:t>
                      </a:r>
                      <a:endParaRPr lang="en-US" sz="1400" b="1" i="1" dirty="0" smtClean="0"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723235"/>
                  </a:ext>
                </a:extLst>
              </a:tr>
            </a:tbl>
          </a:graphicData>
        </a:graphic>
      </p:graphicFrame>
      <p:sp>
        <p:nvSpPr>
          <p:cNvPr id="3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38318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4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pic>
        <p:nvPicPr>
          <p:cNvPr id="5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82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39A8C75-EB4B-45C7-9890-1446F0378A31}"/>
              </a:ext>
            </a:extLst>
          </p:cNvPr>
          <p:cNvSpPr txBox="1">
            <a:spLocks/>
          </p:cNvSpPr>
          <p:nvPr/>
        </p:nvSpPr>
        <p:spPr>
          <a:xfrm>
            <a:off x="2110355" y="3322685"/>
            <a:ext cx="7886700" cy="16874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Главна дирекция „Стратегическо планиране и програми за регионално развитие“</a:t>
            </a:r>
          </a:p>
        </p:txBody>
      </p:sp>
      <p:sp>
        <p:nvSpPr>
          <p:cNvPr id="3" name="Rectangle 2"/>
          <p:cNvSpPr/>
          <p:nvPr/>
        </p:nvSpPr>
        <p:spPr>
          <a:xfrm>
            <a:off x="2899239" y="2029112"/>
            <a:ext cx="633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Благодаря за вниманието!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8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65745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2" descr="Bulgaria map color line element border Royalty Free Vector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250" b="27067"/>
          <a:stretch/>
        </p:blipFill>
        <p:spPr bwMode="auto">
          <a:xfrm>
            <a:off x="2375302" y="2136648"/>
            <a:ext cx="1796684" cy="98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51895" y="198728"/>
            <a:ext cx="7632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Структура</a:t>
            </a:r>
            <a:r>
              <a:rPr kumimoji="0" lang="bg-BG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 и напредък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70995" y="949170"/>
            <a:ext cx="2915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6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Основни приоритети</a:t>
            </a:r>
            <a:endParaRPr kumimoji="0" lang="bg-BG" sz="1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E489031-1FC3-490C-8A9A-CD723F2EC77D}"/>
              </a:ext>
            </a:extLst>
          </p:cNvPr>
          <p:cNvGrpSpPr/>
          <p:nvPr/>
        </p:nvGrpSpPr>
        <p:grpSpPr>
          <a:xfrm>
            <a:off x="7426880" y="1592810"/>
            <a:ext cx="2394101" cy="2088232"/>
            <a:chOff x="5248647" y="1608813"/>
            <a:chExt cx="970807" cy="846777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8F43922-68DF-4834-8C1D-015C8707A511}"/>
                </a:ext>
              </a:extLst>
            </p:cNvPr>
            <p:cNvSpPr/>
            <p:nvPr/>
          </p:nvSpPr>
          <p:spPr>
            <a:xfrm>
              <a:off x="5248647" y="1608813"/>
              <a:ext cx="846777" cy="846777"/>
            </a:xfrm>
            <a:prstGeom prst="ellipse">
              <a:avLst/>
            </a:prstGeom>
            <a:solidFill>
              <a:srgbClr val="82C650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 panose="02040602050305030304" pitchFamily="18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D53A1F5-9C31-4F5D-A1BB-544EAAB23E7B}"/>
                </a:ext>
              </a:extLst>
            </p:cNvPr>
            <p:cNvSpPr/>
            <p:nvPr/>
          </p:nvSpPr>
          <p:spPr>
            <a:xfrm>
              <a:off x="5392663" y="1622672"/>
              <a:ext cx="826791" cy="82679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7000"/>
                  </a:sysClr>
                </a:gs>
                <a:gs pos="100000">
                  <a:sysClr val="window" lastClr="FFFFFF"/>
                </a:gs>
              </a:gsLst>
              <a:lin ang="81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E5C90C9-2ECA-4220-9E50-27571B1F5A86}"/>
              </a:ext>
            </a:extLst>
          </p:cNvPr>
          <p:cNvGrpSpPr/>
          <p:nvPr/>
        </p:nvGrpSpPr>
        <p:grpSpPr>
          <a:xfrm>
            <a:off x="7962663" y="2371545"/>
            <a:ext cx="1665805" cy="722013"/>
            <a:chOff x="1401067" y="3672010"/>
            <a:chExt cx="1591543" cy="39565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BD144B9-A8FE-4684-886A-C46C71616195}"/>
                </a:ext>
              </a:extLst>
            </p:cNvPr>
            <p:cNvSpPr txBox="1"/>
            <p:nvPr/>
          </p:nvSpPr>
          <p:spPr>
            <a:xfrm>
              <a:off x="1401067" y="3672010"/>
              <a:ext cx="1591542" cy="252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ok Antiqua" panose="02040602050305030304" pitchFamily="18" charset="0"/>
                  <a:cs typeface="Times New Roman" panose="02020603050405020304" pitchFamily="18" charset="0"/>
                </a:rPr>
                <a:t>„Интегрирано градско развитие“ 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88E0A1C-56D1-4063-9CF9-AD34F2CC59AC}"/>
                </a:ext>
              </a:extLst>
            </p:cNvPr>
            <p:cNvSpPr txBox="1"/>
            <p:nvPr/>
          </p:nvSpPr>
          <p:spPr>
            <a:xfrm>
              <a:off x="1401068" y="3915873"/>
              <a:ext cx="1591542" cy="151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B863CF3B-1CDE-450A-A6FB-E26C99CC6F55}"/>
              </a:ext>
            </a:extLst>
          </p:cNvPr>
          <p:cNvSpPr txBox="1"/>
          <p:nvPr/>
        </p:nvSpPr>
        <p:spPr>
          <a:xfrm>
            <a:off x="7952694" y="1824964"/>
            <a:ext cx="9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5CBE7A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01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5CBE7A"/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EEF0604-7258-44C1-BACD-EE3E848A42FF}"/>
              </a:ext>
            </a:extLst>
          </p:cNvPr>
          <p:cNvGrpSpPr/>
          <p:nvPr/>
        </p:nvGrpSpPr>
        <p:grpSpPr>
          <a:xfrm>
            <a:off x="9058056" y="4011196"/>
            <a:ext cx="2394101" cy="2088232"/>
            <a:chOff x="5248647" y="1608813"/>
            <a:chExt cx="970807" cy="846777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2C997F5-CF4D-4D1E-95EC-156EDCAA9413}"/>
                </a:ext>
              </a:extLst>
            </p:cNvPr>
            <p:cNvSpPr/>
            <p:nvPr/>
          </p:nvSpPr>
          <p:spPr>
            <a:xfrm>
              <a:off x="5248647" y="1608813"/>
              <a:ext cx="846777" cy="846777"/>
            </a:xfrm>
            <a:prstGeom prst="ellipse">
              <a:avLst/>
            </a:prstGeom>
            <a:solidFill>
              <a:srgbClr val="24A8C2"/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 panose="02040602050305030304" pitchFamily="18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04DEDEF-DCAF-4A84-86C5-1AA681388FA2}"/>
                </a:ext>
              </a:extLst>
            </p:cNvPr>
            <p:cNvSpPr/>
            <p:nvPr/>
          </p:nvSpPr>
          <p:spPr>
            <a:xfrm>
              <a:off x="5392663" y="1622672"/>
              <a:ext cx="826791" cy="826791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7000"/>
                  </a:sysClr>
                </a:gs>
                <a:gs pos="100000">
                  <a:sysClr val="window" lastClr="FFFFFF"/>
                </a:gs>
              </a:gsLst>
              <a:lin ang="81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9DDD593-BF46-4E1D-BDD2-3F3CC3A764C6}"/>
              </a:ext>
            </a:extLst>
          </p:cNvPr>
          <p:cNvGrpSpPr/>
          <p:nvPr/>
        </p:nvGrpSpPr>
        <p:grpSpPr>
          <a:xfrm>
            <a:off x="9413213" y="4812213"/>
            <a:ext cx="1902257" cy="889209"/>
            <a:chOff x="2941872" y="1571238"/>
            <a:chExt cx="1988813" cy="88920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186C910-B44D-40E0-9C1B-28C88ED5F7BB}"/>
                </a:ext>
              </a:extLst>
            </p:cNvPr>
            <p:cNvSpPr txBox="1"/>
            <p:nvPr/>
          </p:nvSpPr>
          <p:spPr>
            <a:xfrm>
              <a:off x="2941872" y="1571238"/>
              <a:ext cx="19888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ko-K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ok Antiqua" panose="02040602050305030304" pitchFamily="18" charset="0"/>
                  <a:cs typeface="Arial" pitchFamily="34" charset="0"/>
                </a:rPr>
                <a:t>„Интегрирано териториално развитие на регионите“ 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F0AA94E-A3B3-4647-A4CE-6C556E4DF171}"/>
                </a:ext>
              </a:extLst>
            </p:cNvPr>
            <p:cNvSpPr txBox="1"/>
            <p:nvPr/>
          </p:nvSpPr>
          <p:spPr>
            <a:xfrm>
              <a:off x="3182492" y="2198837"/>
              <a:ext cx="1591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ook Antiqua" panose="02040602050305030304" pitchFamily="18" charset="0"/>
                  <a:cs typeface="Arial" panose="020B0604020202020204" pitchFamily="34" charset="0"/>
                </a:rPr>
                <a:t>40 градски общини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F26DE444-1191-4421-959C-77F87B5BB87C}"/>
              </a:ext>
            </a:extLst>
          </p:cNvPr>
          <p:cNvSpPr txBox="1"/>
          <p:nvPr/>
        </p:nvSpPr>
        <p:spPr>
          <a:xfrm>
            <a:off x="9530237" y="4250181"/>
            <a:ext cx="920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24A8C2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02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24A8C2"/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39" name="Picture 2" descr="Development Icon Png #202525 - Free Icons Library"/>
          <p:cNvPicPr>
            <a:picLocks noChangeAspect="1" noChangeArrowheads="1"/>
          </p:cNvPicPr>
          <p:nvPr/>
        </p:nvPicPr>
        <p:blipFill>
          <a:blip r:embed="rId4" cstate="print">
            <a:duotone>
              <a:srgbClr val="82C65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7964" y="1622560"/>
            <a:ext cx="486734" cy="47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North Delta Planning and Development District, Inc. | Northwest MS Hub"/>
          <p:cNvPicPr>
            <a:picLocks noChangeAspect="1" noChangeArrowheads="1"/>
          </p:cNvPicPr>
          <p:nvPr/>
        </p:nvPicPr>
        <p:blipFill>
          <a:blip r:embed="rId5" cstate="print">
            <a:duotone>
              <a:srgbClr val="24A8C2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2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025" y="4131688"/>
            <a:ext cx="633559" cy="63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8113560" y="2832692"/>
            <a:ext cx="136400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10-те големи градски общини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508650" y="1327315"/>
            <a:ext cx="47706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dirty="0">
                <a:solidFill>
                  <a:prstClr val="black"/>
                </a:solidFill>
                <a:latin typeface="Book Antiqua" panose="02040602050305030304" pitchFamily="18" charset="0"/>
                <a:ea typeface="Calibri" panose="020F0502020204030204" pitchFamily="34" charset="0"/>
              </a:rPr>
              <a:t>инициативата за мерките, които да се подпомагат идва от местните заинтересовани страни, а решенията се взимат от съответните териториални органи</a:t>
            </a:r>
            <a:endParaRPr lang="bg-BG" sz="1400" dirty="0">
              <a:solidFill>
                <a:prstClr val="black"/>
              </a:solidFill>
              <a:latin typeface="Book Antiqua" panose="02040602050305030304" pitchFamily="18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89A764E-F446-423F-9BDD-38F6C76A7D8C}"/>
              </a:ext>
            </a:extLst>
          </p:cNvPr>
          <p:cNvSpPr txBox="1"/>
          <p:nvPr/>
        </p:nvSpPr>
        <p:spPr>
          <a:xfrm>
            <a:off x="2181386" y="939745"/>
            <a:ext cx="3425217" cy="307777"/>
          </a:xfrm>
          <a:prstGeom prst="rect">
            <a:avLst/>
          </a:prstGeom>
          <a:solidFill>
            <a:srgbClr val="F8F8F8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bg-BG" altLang="ko-KR" sz="14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/>
                <a:cs typeface="Arial" pitchFamily="34" charset="0"/>
              </a:rPr>
              <a:t>„Европа по-близо до гражданите“</a:t>
            </a:r>
            <a:endParaRPr lang="ko-KR" altLang="en-US" sz="1400" b="1" kern="0" dirty="0">
              <a:solidFill>
                <a:prstClr val="black">
                  <a:lumMod val="75000"/>
                  <a:lumOff val="25000"/>
                </a:prstClr>
              </a:solidFill>
              <a:latin typeface="Book Antiqua"/>
              <a:cs typeface="Arial" pitchFamily="34" charset="0"/>
            </a:endParaRPr>
          </a:p>
        </p:txBody>
      </p:sp>
      <p:pic>
        <p:nvPicPr>
          <p:cNvPr id="52" name="Picture 8" descr="Aim, objective, scope, target icon - Download on Iconfinder"/>
          <p:cNvPicPr>
            <a:picLocks noChangeAspect="1" noChangeArrowheads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863" y="2418048"/>
            <a:ext cx="421632" cy="42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3965993" y="2438394"/>
            <a:ext cx="23133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>
                <a:solidFill>
                  <a:prstClr val="black"/>
                </a:solidFill>
                <a:latin typeface="Book Antiqua"/>
              </a:rPr>
              <a:t>всички градски общини 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1B5FA4CB-F940-4766-B5B6-1C097D902EFF}"/>
              </a:ext>
            </a:extLst>
          </p:cNvPr>
          <p:cNvSpPr/>
          <p:nvPr/>
        </p:nvSpPr>
        <p:spPr>
          <a:xfrm>
            <a:off x="4865989" y="4850253"/>
            <a:ext cx="633280" cy="633280"/>
          </a:xfrm>
          <a:prstGeom prst="ellipse">
            <a:avLst/>
          </a:prstGeom>
          <a:solidFill>
            <a:srgbClr val="82C650"/>
          </a:solidFill>
          <a:ln w="508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D9349262-17FE-40EB-9B53-484926077C7E}"/>
              </a:ext>
            </a:extLst>
          </p:cNvPr>
          <p:cNvSpPr/>
          <p:nvPr/>
        </p:nvSpPr>
        <p:spPr>
          <a:xfrm>
            <a:off x="3344111" y="4954505"/>
            <a:ext cx="424776" cy="424776"/>
          </a:xfrm>
          <a:prstGeom prst="ellipse">
            <a:avLst/>
          </a:prstGeom>
          <a:solidFill>
            <a:srgbClr val="24A8C2"/>
          </a:solidFill>
          <a:ln w="508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335CF67E-676B-4EF6-A5F3-B3A019550A3D}"/>
              </a:ext>
            </a:extLst>
          </p:cNvPr>
          <p:cNvSpPr/>
          <p:nvPr/>
        </p:nvSpPr>
        <p:spPr>
          <a:xfrm>
            <a:off x="1822233" y="4954505"/>
            <a:ext cx="424776" cy="424776"/>
          </a:xfrm>
          <a:prstGeom prst="ellipse">
            <a:avLst/>
          </a:prstGeom>
          <a:solidFill>
            <a:srgbClr val="2CB8AE"/>
          </a:solidFill>
          <a:ln w="50800" cap="flat" cmpd="sng" algn="ctr">
            <a:noFill/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4378831D-A679-4FA6-89E4-0D5988FD599D}"/>
              </a:ext>
            </a:extLst>
          </p:cNvPr>
          <p:cNvCxnSpPr>
            <a:cxnSpLocks/>
          </p:cNvCxnSpPr>
          <p:nvPr/>
        </p:nvCxnSpPr>
        <p:spPr>
          <a:xfrm flipV="1">
            <a:off x="5178005" y="4405354"/>
            <a:ext cx="4625" cy="438543"/>
          </a:xfrm>
          <a:prstGeom prst="straightConnector1">
            <a:avLst/>
          </a:prstGeom>
          <a:noFill/>
          <a:ln w="38100" cap="flat" cmpd="sng" algn="ctr">
            <a:solidFill>
              <a:srgbClr val="82C65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0DF38221-A204-4D69-93A6-EBD3DC2A59C8}"/>
              </a:ext>
            </a:extLst>
          </p:cNvPr>
          <p:cNvCxnSpPr>
            <a:cxnSpLocks/>
          </p:cNvCxnSpPr>
          <p:nvPr/>
        </p:nvCxnSpPr>
        <p:spPr>
          <a:xfrm flipV="1">
            <a:off x="2034621" y="4406801"/>
            <a:ext cx="0" cy="547704"/>
          </a:xfrm>
          <a:prstGeom prst="straightConnector1">
            <a:avLst/>
          </a:prstGeom>
          <a:noFill/>
          <a:ln w="38100" cap="flat" cmpd="sng" algn="ctr">
            <a:solidFill>
              <a:srgbClr val="2CB8AE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239044A0-4476-4DD2-B75D-EAFE53702A8E}"/>
              </a:ext>
            </a:extLst>
          </p:cNvPr>
          <p:cNvCxnSpPr>
            <a:cxnSpLocks/>
            <a:stCxn id="74" idx="4"/>
          </p:cNvCxnSpPr>
          <p:nvPr/>
        </p:nvCxnSpPr>
        <p:spPr>
          <a:xfrm flipH="1">
            <a:off x="3556287" y="5379282"/>
            <a:ext cx="212" cy="632494"/>
          </a:xfrm>
          <a:prstGeom prst="straightConnector1">
            <a:avLst/>
          </a:prstGeom>
          <a:noFill/>
          <a:ln w="38100" cap="flat" cmpd="sng" algn="ctr">
            <a:solidFill>
              <a:srgbClr val="24A8C2"/>
            </a:solidFill>
            <a:prstDash val="solid"/>
            <a:miter lim="800000"/>
            <a:tailEnd type="arrow"/>
          </a:ln>
          <a:effectLst/>
        </p:spPr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14EF21E-5363-43E1-AE67-D6A7EE38C211}"/>
              </a:ext>
            </a:extLst>
          </p:cNvPr>
          <p:cNvGrpSpPr/>
          <p:nvPr/>
        </p:nvGrpSpPr>
        <p:grpSpPr>
          <a:xfrm>
            <a:off x="1072141" y="3650986"/>
            <a:ext cx="2027318" cy="633814"/>
            <a:chOff x="539552" y="1953226"/>
            <a:chExt cx="1664485" cy="633814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92B89B85-1272-4646-BCCB-AFC723F8FE6D}"/>
                </a:ext>
              </a:extLst>
            </p:cNvPr>
            <p:cNvSpPr/>
            <p:nvPr/>
          </p:nvSpPr>
          <p:spPr>
            <a:xfrm>
              <a:off x="539552" y="1953226"/>
              <a:ext cx="165618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bg-BG" altLang="ko-KR" sz="1600" b="1" dirty="0" smtClean="0">
                  <a:solidFill>
                    <a:prstClr val="white">
                      <a:lumMod val="50000"/>
                    </a:prstClr>
                  </a:solidFill>
                  <a:latin typeface="Book Antiqua" panose="02040602050305030304" pitchFamily="18" charset="0"/>
                </a:rPr>
                <a:t>16 декември </a:t>
              </a:r>
              <a:r>
                <a:rPr lang="bg-BG" altLang="ko-KR" sz="1600" b="1" dirty="0">
                  <a:solidFill>
                    <a:prstClr val="white">
                      <a:lumMod val="50000"/>
                    </a:prstClr>
                  </a:solidFill>
                  <a:latin typeface="Book Antiqua" panose="02040602050305030304" pitchFamily="18" charset="0"/>
                </a:rPr>
                <a:t>2022</a:t>
              </a:r>
              <a:endParaRPr lang="ko-KR" altLang="en-US" sz="1600" b="1" dirty="0">
                <a:solidFill>
                  <a:prstClr val="white">
                    <a:lumMod val="50000"/>
                  </a:prstClr>
                </a:solidFill>
                <a:latin typeface="Book Antiqua" panose="02040602050305030304" pitchFamily="18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73045B10-24F7-44C7-BC25-A454E897462F}"/>
                </a:ext>
              </a:extLst>
            </p:cNvPr>
            <p:cNvSpPr/>
            <p:nvPr/>
          </p:nvSpPr>
          <p:spPr>
            <a:xfrm>
              <a:off x="547853" y="2310041"/>
              <a:ext cx="165618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bg-BG" altLang="ko-KR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Одобрена ПРР от ЕК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endParaRP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7BFE15A2-BD41-48B5-880A-04E643C9B9D4}"/>
              </a:ext>
            </a:extLst>
          </p:cNvPr>
          <p:cNvSpPr/>
          <p:nvPr/>
        </p:nvSpPr>
        <p:spPr>
          <a:xfrm>
            <a:off x="4171986" y="3471645"/>
            <a:ext cx="20172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ko-KR" sz="1600" b="1" dirty="0">
                <a:solidFill>
                  <a:prstClr val="white">
                    <a:lumMod val="50000"/>
                  </a:prstClr>
                </a:solidFill>
                <a:latin typeface="Book Antiqua" panose="02040602050305030304" pitchFamily="18" charset="0"/>
              </a:rPr>
              <a:t>към момента</a:t>
            </a:r>
            <a:endParaRPr lang="ko-KR" altLang="en-US" sz="1600" b="1" dirty="0">
              <a:solidFill>
                <a:prstClr val="white">
                  <a:lumMod val="50000"/>
                </a:prstClr>
              </a:solidFill>
              <a:latin typeface="Book Antiqua" panose="02040602050305030304" pitchFamily="18" charset="0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22301F3-9566-417C-A2D3-137D8DC598FD}"/>
              </a:ext>
            </a:extLst>
          </p:cNvPr>
          <p:cNvGrpSpPr/>
          <p:nvPr/>
        </p:nvGrpSpPr>
        <p:grpSpPr>
          <a:xfrm>
            <a:off x="2370146" y="5980386"/>
            <a:ext cx="2318307" cy="511316"/>
            <a:chOff x="539552" y="2060848"/>
            <a:chExt cx="1903395" cy="511316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031CAFCA-ADFD-45C8-9CAC-524854A1C7F3}"/>
                </a:ext>
              </a:extLst>
            </p:cNvPr>
            <p:cNvSpPr/>
            <p:nvPr/>
          </p:nvSpPr>
          <p:spPr>
            <a:xfrm>
              <a:off x="539552" y="2060848"/>
              <a:ext cx="165618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ko-KR" altLang="en-US" sz="1600" b="1" dirty="0">
                <a:solidFill>
                  <a:prstClr val="white">
                    <a:lumMod val="50000"/>
                  </a:prstClr>
                </a:solidFill>
                <a:latin typeface="Book Antiqua" panose="02040602050305030304" pitchFamily="18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2A5C967-C920-4904-B1F1-BC4C1296433B}"/>
                </a:ext>
              </a:extLst>
            </p:cNvPr>
            <p:cNvSpPr/>
            <p:nvPr/>
          </p:nvSpPr>
          <p:spPr>
            <a:xfrm>
              <a:off x="553390" y="2110499"/>
              <a:ext cx="18895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Одобрено </a:t>
              </a:r>
              <a:r>
                <a:rPr lang="ru-RU" altLang="ko-KR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изменение </a:t>
              </a:r>
              <a:r>
                <a:rPr lang="ru-RU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на </a:t>
              </a:r>
              <a:r>
                <a:rPr lang="bg-BG" altLang="ko-KR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</a:rPr>
                <a:t>ППЗРР от МС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endParaRPr>
            </a:p>
          </p:txBody>
        </p: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02A5C967-C920-4904-B1F1-BC4C1296433B}"/>
              </a:ext>
            </a:extLst>
          </p:cNvPr>
          <p:cNvSpPr/>
          <p:nvPr/>
        </p:nvSpPr>
        <p:spPr>
          <a:xfrm>
            <a:off x="3918264" y="3736785"/>
            <a:ext cx="25074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ko-KR" sz="1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</a:rPr>
              <a:t>Подготовка на необходимите документи, насоки и процедурни правила</a:t>
            </a: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DEB71D23-B4E6-45B0-9945-5F6B9F072D6D}"/>
              </a:ext>
            </a:extLst>
          </p:cNvPr>
          <p:cNvSpPr/>
          <p:nvPr/>
        </p:nvSpPr>
        <p:spPr>
          <a:xfrm>
            <a:off x="1193750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8EA58675-CB41-4AC9-9A98-4ECD2F0FB6D1}"/>
              </a:ext>
            </a:extLst>
          </p:cNvPr>
          <p:cNvSpPr/>
          <p:nvPr/>
        </p:nvSpPr>
        <p:spPr>
          <a:xfrm>
            <a:off x="1481731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03B6FAA2-4CD5-4356-9C65-EA5D5C5272C3}"/>
              </a:ext>
            </a:extLst>
          </p:cNvPr>
          <p:cNvSpPr/>
          <p:nvPr/>
        </p:nvSpPr>
        <p:spPr>
          <a:xfrm>
            <a:off x="2402748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8CBD2F5F-261B-461F-B2BD-8430745D85D6}"/>
              </a:ext>
            </a:extLst>
          </p:cNvPr>
          <p:cNvSpPr/>
          <p:nvPr/>
        </p:nvSpPr>
        <p:spPr>
          <a:xfrm>
            <a:off x="2690729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44CE4FC-0653-4E82-B8A5-22D89F5F3A7E}"/>
              </a:ext>
            </a:extLst>
          </p:cNvPr>
          <p:cNvSpPr/>
          <p:nvPr/>
        </p:nvSpPr>
        <p:spPr>
          <a:xfrm>
            <a:off x="2978710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37828ABC-C152-4DAF-8544-29535DF19633}"/>
              </a:ext>
            </a:extLst>
          </p:cNvPr>
          <p:cNvSpPr/>
          <p:nvPr/>
        </p:nvSpPr>
        <p:spPr>
          <a:xfrm>
            <a:off x="3918264" y="5057761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7441461B-918E-4896-9518-C733E8820520}"/>
              </a:ext>
            </a:extLst>
          </p:cNvPr>
          <p:cNvSpPr/>
          <p:nvPr/>
        </p:nvSpPr>
        <p:spPr>
          <a:xfrm>
            <a:off x="4494226" y="5057761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D7745288-1EDB-4193-A9F4-4AF811A7CD50}"/>
              </a:ext>
            </a:extLst>
          </p:cNvPr>
          <p:cNvSpPr/>
          <p:nvPr/>
        </p:nvSpPr>
        <p:spPr>
          <a:xfrm>
            <a:off x="5623747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9" name="Oval 9">
            <a:extLst>
              <a:ext uri="{FF2B5EF4-FFF2-40B4-BE49-F238E27FC236}">
                <a16:creationId xmlns:a16="http://schemas.microsoft.com/office/drawing/2014/main" id="{B003BB90-A2DD-4334-B4F7-A8C9A2C630D8}"/>
              </a:ext>
            </a:extLst>
          </p:cNvPr>
          <p:cNvSpPr/>
          <p:nvPr/>
        </p:nvSpPr>
        <p:spPr>
          <a:xfrm>
            <a:off x="4206245" y="5057761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100" name="Oval 13">
            <a:extLst>
              <a:ext uri="{FF2B5EF4-FFF2-40B4-BE49-F238E27FC236}">
                <a16:creationId xmlns:a16="http://schemas.microsoft.com/office/drawing/2014/main" id="{A27C0458-0064-4D3D-AE5D-5AC88D3755EA}"/>
              </a:ext>
            </a:extLst>
          </p:cNvPr>
          <p:cNvSpPr/>
          <p:nvPr/>
        </p:nvSpPr>
        <p:spPr>
          <a:xfrm>
            <a:off x="5911728" y="5048035"/>
            <a:ext cx="216024" cy="21602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2D7ECC3D-71E0-4603-83D6-3968459BEC8A}"/>
              </a:ext>
            </a:extLst>
          </p:cNvPr>
          <p:cNvGrpSpPr/>
          <p:nvPr/>
        </p:nvGrpSpPr>
        <p:grpSpPr>
          <a:xfrm>
            <a:off x="6112865" y="4891154"/>
            <a:ext cx="580401" cy="507965"/>
            <a:chOff x="6546734" y="4469326"/>
            <a:chExt cx="691486" cy="550376"/>
          </a:xfrm>
          <a:solidFill>
            <a:schemeClr val="bg1">
              <a:lumMod val="75000"/>
            </a:schemeClr>
          </a:solidFill>
        </p:grpSpPr>
        <p:sp>
          <p:nvSpPr>
            <p:cNvPr id="102" name="Rounded Rectangle 25">
              <a:extLst>
                <a:ext uri="{FF2B5EF4-FFF2-40B4-BE49-F238E27FC236}">
                  <a16:creationId xmlns:a16="http://schemas.microsoft.com/office/drawing/2014/main" id="{D580E6C4-0DBA-4388-9C86-EACB48AF910A}"/>
                </a:ext>
              </a:extLst>
            </p:cNvPr>
            <p:cNvSpPr/>
            <p:nvPr/>
          </p:nvSpPr>
          <p:spPr>
            <a:xfrm rot="2624939">
              <a:off x="6546734" y="4469326"/>
              <a:ext cx="682842" cy="18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3" name="Rounded Rectangle 26">
              <a:extLst>
                <a:ext uri="{FF2B5EF4-FFF2-40B4-BE49-F238E27FC236}">
                  <a16:creationId xmlns:a16="http://schemas.microsoft.com/office/drawing/2014/main" id="{80DD10D7-2571-481F-817E-EBDE90C29472}"/>
                </a:ext>
              </a:extLst>
            </p:cNvPr>
            <p:cNvSpPr/>
            <p:nvPr/>
          </p:nvSpPr>
          <p:spPr>
            <a:xfrm rot="18900000">
              <a:off x="6555378" y="4839702"/>
              <a:ext cx="682842" cy="18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pic>
        <p:nvPicPr>
          <p:cNvPr id="56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58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2B89B85-1272-4646-BCCB-AFC723F8FE6D}"/>
              </a:ext>
            </a:extLst>
          </p:cNvPr>
          <p:cNvSpPr/>
          <p:nvPr/>
        </p:nvSpPr>
        <p:spPr>
          <a:xfrm>
            <a:off x="2575547" y="6427745"/>
            <a:ext cx="20172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ko-KR" sz="1600" b="1" dirty="0" smtClean="0">
                <a:solidFill>
                  <a:prstClr val="white">
                    <a:lumMod val="50000"/>
                  </a:prstClr>
                </a:solidFill>
                <a:latin typeface="Book Antiqua" panose="02040602050305030304" pitchFamily="18" charset="0"/>
              </a:rPr>
              <a:t>11 май 2023</a:t>
            </a:r>
            <a:endParaRPr lang="ko-KR" altLang="en-US" sz="1600" b="1" dirty="0">
              <a:solidFill>
                <a:prstClr val="white">
                  <a:lumMod val="50000"/>
                </a:prstClr>
              </a:solidFill>
              <a:latin typeface="Book Antiqua" panose="02040602050305030304" pitchFamily="18" charset="0"/>
            </a:endParaRPr>
          </a:p>
        </p:txBody>
      </p:sp>
      <p:pic>
        <p:nvPicPr>
          <p:cNvPr id="60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918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0545" y="3366"/>
            <a:ext cx="4716136" cy="4401382"/>
          </a:xfrm>
        </p:spPr>
      </p:pic>
      <p:sp>
        <p:nvSpPr>
          <p:cNvPr id="19" name="Rectangle 18"/>
          <p:cNvSpPr/>
          <p:nvPr/>
        </p:nvSpPr>
        <p:spPr>
          <a:xfrm>
            <a:off x="365703" y="1468523"/>
            <a:ext cx="5871043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Инфраструктурни мерки за насърчаване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на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икономическата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активност;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Енергийна ефективност и устойчиво обновяване на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сгради;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Устойчива мобилност, вкл.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градска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мобилност;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endParaRPr lang="bg-BG" sz="1400" dirty="0">
              <a:latin typeface="Book Antiqua" panose="0204060205030503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Пътна инфраструктура, функционални връзки и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пътна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безопасност;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Зелена градска инфраструктура и сигурност в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обществени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пространства;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Образователна инфраструктура и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оборудване;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Здравна и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социална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инфраструктура;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Жилищно</a:t>
            </a:r>
            <a:r>
              <a:rPr lang="en-US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настаняване;</a:t>
            </a:r>
            <a:endParaRPr lang="en-US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Култура, спорт и </a:t>
            </a:r>
            <a:r>
              <a:rPr lang="bg-BG" sz="1400" dirty="0" smtClean="0">
                <a:solidFill>
                  <a:srgbClr val="000000"/>
                </a:solidFill>
                <a:latin typeface="Book Antiqua" panose="02040602050305030304" pitchFamily="18" charset="0"/>
                <a:ea typeface="Times New Roman" panose="02020603050405020304" pitchFamily="18" charset="0"/>
              </a:rPr>
              <a:t>туризъм.</a:t>
            </a:r>
            <a:endParaRPr lang="bg-BG" sz="1400" dirty="0">
              <a:solidFill>
                <a:srgbClr val="000000"/>
              </a:solidFill>
              <a:latin typeface="Book Antiqua" panose="0204060205030503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E6617883-A73B-4D5C-ADF0-EE8F46A35407}"/>
              </a:ext>
            </a:extLst>
          </p:cNvPr>
          <p:cNvGrpSpPr/>
          <p:nvPr/>
        </p:nvGrpSpPr>
        <p:grpSpPr>
          <a:xfrm>
            <a:off x="2173709" y="758994"/>
            <a:ext cx="3137072" cy="338554"/>
            <a:chOff x="533041" y="1650555"/>
            <a:chExt cx="3137072" cy="33855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939732-8D73-43D2-BF78-991D357ADB1D}"/>
                </a:ext>
              </a:extLst>
            </p:cNvPr>
            <p:cNvSpPr txBox="1"/>
            <p:nvPr/>
          </p:nvSpPr>
          <p:spPr>
            <a:xfrm>
              <a:off x="912852" y="1650555"/>
              <a:ext cx="27572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ko-KR" sz="16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Book Antiqua" panose="02040602050305030304" pitchFamily="18" charset="0"/>
                  <a:cs typeface="Arial" pitchFamily="34" charset="0"/>
                </a:rPr>
                <a:t>Допустими дейности</a:t>
              </a:r>
              <a:endParaRPr kumimoji="0" lang="ko-KR" altLang="en-U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E4711C1-A417-4B8B-A963-ECB6E418E5C5}"/>
                </a:ext>
              </a:extLst>
            </p:cNvPr>
            <p:cNvGrpSpPr/>
            <p:nvPr/>
          </p:nvGrpSpPr>
          <p:grpSpPr>
            <a:xfrm>
              <a:off x="533041" y="1680033"/>
              <a:ext cx="279598" cy="279598"/>
              <a:chOff x="5364088" y="1916832"/>
              <a:chExt cx="504056" cy="504056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2EF07A2-601D-4202-B117-396ECDCED227}"/>
                  </a:ext>
                </a:extLst>
              </p:cNvPr>
              <p:cNvSpPr/>
              <p:nvPr/>
            </p:nvSpPr>
            <p:spPr>
              <a:xfrm>
                <a:off x="5364088" y="1916832"/>
                <a:ext cx="504056" cy="50405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31" name="Chevron 7">
                <a:extLst>
                  <a:ext uri="{FF2B5EF4-FFF2-40B4-BE49-F238E27FC236}">
                    <a16:creationId xmlns:a16="http://schemas.microsoft.com/office/drawing/2014/main" id="{BEA9E7CC-BA21-4CDD-B96E-280E303968E2}"/>
                  </a:ext>
                </a:extLst>
              </p:cNvPr>
              <p:cNvSpPr/>
              <p:nvPr/>
            </p:nvSpPr>
            <p:spPr>
              <a:xfrm>
                <a:off x="5519912" y="2041798"/>
                <a:ext cx="223663" cy="253727"/>
              </a:xfrm>
              <a:prstGeom prst="chevron">
                <a:avLst>
                  <a:gd name="adj" fmla="val 623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</p:grpSp>
      <p:sp>
        <p:nvSpPr>
          <p:cNvPr id="39" name="Rectangle 10">
            <a:extLst>
              <a:ext uri="{FF2B5EF4-FFF2-40B4-BE49-F238E27FC236}">
                <a16:creationId xmlns:a16="http://schemas.microsoft.com/office/drawing/2014/main" id="{DF647337-38AF-4B47-B4D2-F691490B9AA3}"/>
              </a:ext>
            </a:extLst>
          </p:cNvPr>
          <p:cNvSpPr/>
          <p:nvPr/>
        </p:nvSpPr>
        <p:spPr>
          <a:xfrm flipH="1">
            <a:off x="6380748" y="4669180"/>
            <a:ext cx="4406477" cy="195542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40" name="Rectangle 11">
            <a:extLst>
              <a:ext uri="{FF2B5EF4-FFF2-40B4-BE49-F238E27FC236}">
                <a16:creationId xmlns:a16="http://schemas.microsoft.com/office/drawing/2014/main" id="{9577476A-9A71-4C99-AD81-308A1ABB9E6A}"/>
              </a:ext>
            </a:extLst>
          </p:cNvPr>
          <p:cNvSpPr/>
          <p:nvPr/>
        </p:nvSpPr>
        <p:spPr>
          <a:xfrm flipH="1">
            <a:off x="4116147" y="5072577"/>
            <a:ext cx="6189167" cy="14500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5D107E4-21A4-4CFF-B91C-65227F41189E}"/>
              </a:ext>
            </a:extLst>
          </p:cNvPr>
          <p:cNvSpPr txBox="1"/>
          <p:nvPr/>
        </p:nvSpPr>
        <p:spPr>
          <a:xfrm>
            <a:off x="6236747" y="4719786"/>
            <a:ext cx="3186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altLang="ko-KR" sz="1400" b="1" dirty="0" smtClean="0">
                <a:solidFill>
                  <a:schemeClr val="bg1"/>
                </a:solidFill>
                <a:latin typeface="Book Antiqua" panose="02040602050305030304" pitchFamily="18" charset="0"/>
                <a:cs typeface="Arial" pitchFamily="34" charset="0"/>
              </a:rPr>
              <a:t>Допустими бенефициенти</a:t>
            </a:r>
            <a:endParaRPr lang="ko-KR" altLang="en-US" sz="1400" b="1" dirty="0">
              <a:solidFill>
                <a:schemeClr val="bg1"/>
              </a:solidFill>
              <a:latin typeface="Book Antiqua" panose="02040602050305030304" pitchFamily="18" charset="0"/>
              <a:cs typeface="Arial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DC31714-DF3C-4D52-9579-C554DEAD2EF2}"/>
              </a:ext>
            </a:extLst>
          </p:cNvPr>
          <p:cNvSpPr txBox="1"/>
          <p:nvPr/>
        </p:nvSpPr>
        <p:spPr>
          <a:xfrm>
            <a:off x="4190576" y="5155129"/>
            <a:ext cx="5895300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altLang="ko-KR" sz="1350" dirty="0">
                <a:latin typeface="Book Antiqua" panose="02040602050305030304" pitchFamily="18" charset="0"/>
                <a:cs typeface="Arial" pitchFamily="34" charset="0"/>
              </a:rPr>
              <a:t>Държавни органи, областни администрации и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общински</a:t>
            </a:r>
            <a:r>
              <a:rPr lang="en-US" altLang="ko-KR" sz="1350" dirty="0" smtClean="0">
                <a:latin typeface="Book Antiqua" panose="02040602050305030304" pitchFamily="18" charset="0"/>
                <a:cs typeface="Arial" pitchFamily="34" charset="0"/>
              </a:rPr>
              <a:t>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власти</a:t>
            </a:r>
            <a:r>
              <a:rPr lang="en-US" altLang="ko-KR" sz="1350" dirty="0" smtClean="0">
                <a:latin typeface="Book Antiqua" panose="02040602050305030304" pitchFamily="18" charset="0"/>
                <a:cs typeface="Arial" pitchFamily="34" charset="0"/>
              </a:rPr>
              <a:t>;</a:t>
            </a:r>
          </a:p>
          <a:p>
            <a:pPr marL="285750" indent="-285750" algn="just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Представители </a:t>
            </a:r>
            <a:r>
              <a:rPr lang="ru-RU" altLang="ko-KR" sz="1350" dirty="0">
                <a:latin typeface="Book Antiqua" panose="02040602050305030304" pitchFamily="18" charset="0"/>
                <a:cs typeface="Arial" pitchFamily="34" charset="0"/>
              </a:rPr>
              <a:t>на гражданското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общество</a:t>
            </a:r>
            <a:r>
              <a:rPr lang="en-US" altLang="ko-KR" sz="1350" dirty="0" smtClean="0">
                <a:latin typeface="Book Antiqua" panose="02040602050305030304" pitchFamily="18" charset="0"/>
                <a:cs typeface="Arial" pitchFamily="34" charset="0"/>
              </a:rPr>
              <a:t>;</a:t>
            </a:r>
            <a:endParaRPr lang="ru-RU" altLang="ko-KR" sz="1350" dirty="0">
              <a:latin typeface="Book Antiqua" panose="02040602050305030304" pitchFamily="18" charset="0"/>
              <a:cs typeface="Arial" pitchFamily="34" charset="0"/>
            </a:endParaRPr>
          </a:p>
          <a:p>
            <a:pPr marL="285750" indent="-285750" algn="just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Представители </a:t>
            </a:r>
            <a:r>
              <a:rPr lang="ru-RU" altLang="ko-KR" sz="1350" dirty="0">
                <a:latin typeface="Book Antiqua" panose="02040602050305030304" pitchFamily="18" charset="0"/>
                <a:cs typeface="Arial" pitchFamily="34" charset="0"/>
              </a:rPr>
              <a:t>на бизнеса, научната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общност</a:t>
            </a:r>
            <a:r>
              <a:rPr lang="en-US" altLang="ko-KR" sz="1350" dirty="0" smtClean="0">
                <a:latin typeface="Book Antiqua" panose="02040602050305030304" pitchFamily="18" charset="0"/>
                <a:cs typeface="Arial" pitchFamily="34" charset="0"/>
              </a:rPr>
              <a:t>;</a:t>
            </a:r>
            <a:endParaRPr lang="ru-RU" altLang="ko-KR" sz="1350" dirty="0">
              <a:latin typeface="Book Antiqua" panose="02040602050305030304" pitchFamily="18" charset="0"/>
              <a:cs typeface="Arial" pitchFamily="34" charset="0"/>
            </a:endParaRPr>
          </a:p>
          <a:p>
            <a:pPr marL="285750" indent="-285750" algn="just">
              <a:spcBef>
                <a:spcPts val="200"/>
              </a:spcBef>
              <a:spcAft>
                <a:spcPts val="200"/>
              </a:spcAft>
              <a:buFont typeface="Wingdings" panose="05000000000000000000" pitchFamily="2" charset="2"/>
              <a:buChar char="Ø"/>
            </a:pP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Сдружения </a:t>
            </a:r>
            <a:r>
              <a:rPr lang="ru-RU" altLang="ko-KR" sz="1350" dirty="0">
                <a:latin typeface="Book Antiqua" panose="02040602050305030304" pitchFamily="18" charset="0"/>
                <a:cs typeface="Arial" pitchFamily="34" charset="0"/>
              </a:rPr>
              <a:t>на собственици на жилища в многофамилни жилищни </a:t>
            </a:r>
            <a:r>
              <a:rPr lang="ru-RU" altLang="ko-KR" sz="1350" dirty="0" smtClean="0">
                <a:latin typeface="Book Antiqua" panose="02040602050305030304" pitchFamily="18" charset="0"/>
                <a:cs typeface="Arial" pitchFamily="34" charset="0"/>
              </a:rPr>
              <a:t>сгради</a:t>
            </a:r>
            <a:r>
              <a:rPr lang="en-US" altLang="ko-KR" sz="1350" dirty="0">
                <a:latin typeface="Book Antiqua" panose="02040602050305030304" pitchFamily="18" charset="0"/>
                <a:cs typeface="Arial" pitchFamily="34" charset="0"/>
              </a:rPr>
              <a:t>.</a:t>
            </a:r>
            <a:endParaRPr lang="ru-RU" altLang="ko-KR" sz="1350" dirty="0">
              <a:latin typeface="Book Antiqua" panose="02040602050305030304" pitchFamily="18" charset="0"/>
              <a:cs typeface="Arial" pitchFamily="34" charset="0"/>
            </a:endParaRPr>
          </a:p>
        </p:txBody>
      </p:sp>
      <p:sp>
        <p:nvSpPr>
          <p:cNvPr id="43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44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811256" y="6573256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pic>
        <p:nvPicPr>
          <p:cNvPr id="17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E6617883-A73B-4D5C-ADF0-EE8F46A35407}"/>
              </a:ext>
            </a:extLst>
          </p:cNvPr>
          <p:cNvGrpSpPr/>
          <p:nvPr/>
        </p:nvGrpSpPr>
        <p:grpSpPr>
          <a:xfrm>
            <a:off x="1483297" y="519521"/>
            <a:ext cx="3137072" cy="338554"/>
            <a:chOff x="533041" y="1650555"/>
            <a:chExt cx="3137072" cy="33855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1939732-8D73-43D2-BF78-991D357ADB1D}"/>
                </a:ext>
              </a:extLst>
            </p:cNvPr>
            <p:cNvSpPr txBox="1"/>
            <p:nvPr/>
          </p:nvSpPr>
          <p:spPr>
            <a:xfrm>
              <a:off x="912852" y="1650555"/>
              <a:ext cx="27572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altLang="ko-KR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Book Antiqua" panose="02040602050305030304" pitchFamily="18" charset="0"/>
                  <a:cs typeface="Arial" pitchFamily="34" charset="0"/>
                </a:rPr>
                <a:t>Бюджет</a:t>
              </a:r>
              <a:endPara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E4711C1-A417-4B8B-A963-ECB6E418E5C5}"/>
                </a:ext>
              </a:extLst>
            </p:cNvPr>
            <p:cNvGrpSpPr/>
            <p:nvPr/>
          </p:nvGrpSpPr>
          <p:grpSpPr>
            <a:xfrm>
              <a:off x="533041" y="1680033"/>
              <a:ext cx="279598" cy="279598"/>
              <a:chOff x="5364088" y="1916832"/>
              <a:chExt cx="504056" cy="504056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32EF07A2-601D-4202-B117-396ECDCED227}"/>
                  </a:ext>
                </a:extLst>
              </p:cNvPr>
              <p:cNvSpPr/>
              <p:nvPr/>
            </p:nvSpPr>
            <p:spPr>
              <a:xfrm>
                <a:off x="5364088" y="1916832"/>
                <a:ext cx="504056" cy="50405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  <p:sp>
            <p:nvSpPr>
              <p:cNvPr id="28" name="Chevron 7">
                <a:extLst>
                  <a:ext uri="{FF2B5EF4-FFF2-40B4-BE49-F238E27FC236}">
                    <a16:creationId xmlns:a16="http://schemas.microsoft.com/office/drawing/2014/main" id="{BEA9E7CC-BA21-4CDD-B96E-280E303968E2}"/>
                  </a:ext>
                </a:extLst>
              </p:cNvPr>
              <p:cNvSpPr/>
              <p:nvPr/>
            </p:nvSpPr>
            <p:spPr>
              <a:xfrm>
                <a:off x="5519912" y="2041798"/>
                <a:ext cx="223663" cy="253727"/>
              </a:xfrm>
              <a:prstGeom prst="chevron">
                <a:avLst>
                  <a:gd name="adj" fmla="val 6235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</p:txBody>
          </p:sp>
        </p:grpSp>
      </p:grpSp>
      <p:graphicFrame>
        <p:nvGraphicFramePr>
          <p:cNvPr id="29" name="Table Placeholder 5">
            <a:extLst>
              <a:ext uri="{FF2B5EF4-FFF2-40B4-BE49-F238E27FC236}">
                <a16:creationId xmlns:a16="http://schemas.microsoft.com/office/drawing/2014/main" id="{4A9A9481-5199-4258-B010-29B28BCF9A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4570450"/>
              </p:ext>
            </p:extLst>
          </p:nvPr>
        </p:nvGraphicFramePr>
        <p:xfrm>
          <a:off x="847725" y="1018463"/>
          <a:ext cx="4867951" cy="2343883"/>
        </p:xfrm>
        <a:graphic>
          <a:graphicData uri="http://schemas.openxmlformats.org/drawingml/2006/table">
            <a:tbl>
              <a:tblPr firstRow="1" lastCol="1" bandRow="1" bandCol="1">
                <a:tableStyleId>{5C22544A-7EE6-4342-B048-85BDC9FD1C3A}</a:tableStyleId>
              </a:tblPr>
              <a:tblGrid>
                <a:gridCol w="2596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1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427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en-JM" altLang="ko-KR" sz="1400" b="1" spc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 </a:t>
                      </a:r>
                      <a:r>
                        <a:rPr lang="bg-BG" altLang="ko-KR" sz="1400" b="1" spc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Приоритети</a:t>
                      </a:r>
                      <a:r>
                        <a:rPr lang="bg-BG" altLang="ko-KR" sz="1400" b="1" spc="0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 </a:t>
                      </a:r>
                      <a:endParaRPr lang="en-JM" altLang="ko-KR" sz="1400" b="1" spc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</a:pPr>
                      <a:r>
                        <a:rPr lang="bg-BG" altLang="ko-KR" sz="1200" b="1" spc="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Ресурс</a:t>
                      </a:r>
                      <a:endParaRPr lang="en-JM" altLang="ko-KR" sz="1200" b="1" spc="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E8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9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Приоритет 1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1 052 815 176,22 лв.</a:t>
                      </a:r>
                    </a:p>
                  </a:txBody>
                  <a:tcPr marL="9525" marR="9525" marT="9525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5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Приоритет 2</a:t>
                      </a:r>
                      <a:endParaRPr lang="en-JM" altLang="ko-KR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2 508 360 091,69 лв.</a:t>
                      </a:r>
                    </a:p>
                  </a:txBody>
                  <a:tcPr marL="9525" marR="9525" marT="9525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5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cs typeface="Arial" pitchFamily="34" charset="0"/>
                        </a:rPr>
                        <a:t>Приоритет 3</a:t>
                      </a:r>
                      <a:endParaRPr lang="en-JM" altLang="ko-KR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44 385 836,81 лв.</a:t>
                      </a:r>
                    </a:p>
                  </a:txBody>
                  <a:tcPr marL="9525" marR="9525" marT="9525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51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altLang="ko-KR" sz="14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Общо</a:t>
                      </a:r>
                      <a:endParaRPr lang="en-JM" altLang="ko-K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ook Antiqua" panose="02040602050305030304" pitchFamily="18" charset="0"/>
                        </a:rPr>
                        <a:t>3 605 561 104,72 лв.</a:t>
                      </a:r>
                    </a:p>
                  </a:txBody>
                  <a:tcPr marL="9525" marR="9525" marT="9525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434756"/>
                  </a:ext>
                </a:extLst>
              </a:tr>
            </a:tbl>
          </a:graphicData>
        </a:graphic>
      </p:graphicFrame>
      <p:pic>
        <p:nvPicPr>
          <p:cNvPr id="1026" name="Picture 2" descr="Building The Ideal Partnership For Business Growth | CR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936" y="949204"/>
            <a:ext cx="2388739" cy="1280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Project Financing - DFCC Bank PL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061" y="2295776"/>
            <a:ext cx="3209130" cy="13461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1369" y="578529"/>
            <a:ext cx="2554457" cy="1464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7" name="Frame 36">
            <a:extLst>
              <a:ext uri="{FF2B5EF4-FFF2-40B4-BE49-F238E27FC236}">
                <a16:creationId xmlns:a16="http://schemas.microsoft.com/office/drawing/2014/main" id="{DCCD15ED-AA76-4FEA-8AA8-6C8B809F1550}"/>
              </a:ext>
            </a:extLst>
          </p:cNvPr>
          <p:cNvSpPr/>
          <p:nvPr/>
        </p:nvSpPr>
        <p:spPr>
          <a:xfrm>
            <a:off x="441183" y="4008447"/>
            <a:ext cx="11383108" cy="2315050"/>
          </a:xfrm>
          <a:prstGeom prst="frame">
            <a:avLst>
              <a:gd name="adj1" fmla="val 862"/>
            </a:avLst>
          </a:prstGeom>
          <a:solidFill>
            <a:srgbClr val="82C6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89A764E-F446-423F-9BDD-38F6C76A7D8C}"/>
              </a:ext>
            </a:extLst>
          </p:cNvPr>
          <p:cNvSpPr txBox="1"/>
          <p:nvPr/>
        </p:nvSpPr>
        <p:spPr>
          <a:xfrm>
            <a:off x="1626172" y="3848059"/>
            <a:ext cx="4693071" cy="369332"/>
          </a:xfrm>
          <a:prstGeom prst="rect">
            <a:avLst/>
          </a:prstGeom>
          <a:solidFill>
            <a:srgbClr val="CDE8B9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bg-BG" altLang="ko-KR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/>
                <a:cs typeface="Arial" pitchFamily="34" charset="0"/>
              </a:rPr>
              <a:t>Ключови изисквания </a:t>
            </a:r>
            <a:endParaRPr lang="ko-KR" altLang="en-US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Book Antiqua"/>
              <a:cs typeface="Arial" pitchFamily="34" charset="0"/>
            </a:endParaRPr>
          </a:p>
        </p:txBody>
      </p:sp>
      <p:pic>
        <p:nvPicPr>
          <p:cNvPr id="46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48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5812" y="4459371"/>
            <a:ext cx="11170023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 latinLnBrk="1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10% </a:t>
            </a:r>
            <a:r>
              <a:rPr lang="bg-BG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от общия ресурс по </a:t>
            </a: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Приоритет 1 </a:t>
            </a:r>
            <a:r>
              <a:rPr lang="bg-BG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и </a:t>
            </a: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Приоритет 2 </a:t>
            </a:r>
            <a:r>
              <a:rPr lang="bg-BG" altLang="ko-KR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е заделен за територии с неблагоприятни </a:t>
            </a: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характеристики;</a:t>
            </a:r>
          </a:p>
          <a:p>
            <a:pPr marL="285750" indent="-285750" latinLnBrk="1">
              <a:buFont typeface="Arial" panose="020B0604020202020204" pitchFamily="34" charset="0"/>
              <a:buChar char="•"/>
            </a:pPr>
            <a:endParaRPr lang="bg-BG" altLang="ko-KR" sz="1600" dirty="0" smtClean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  <a:cs typeface="Arial" pitchFamily="34" charset="0"/>
            </a:endParaRPr>
          </a:p>
          <a:p>
            <a:pPr marL="285750" indent="-285750" latinLnBrk="1">
              <a:buFont typeface="Arial" panose="020B0604020202020204" pitchFamily="34" charset="0"/>
              <a:buChar char="•"/>
            </a:pP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30% от общия ресурс по Приоритет 1 и Приоритет 2 е с принос към смекчаване на климатичните промени;</a:t>
            </a:r>
          </a:p>
          <a:p>
            <a:pPr marL="285750" indent="-285750" latinLnBrk="1">
              <a:buFont typeface="Arial" panose="020B0604020202020204" pitchFamily="34" charset="0"/>
              <a:buChar char="•"/>
            </a:pPr>
            <a:endParaRPr lang="bg-BG" altLang="ko-KR" sz="1600" dirty="0" smtClean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  <a:cs typeface="Arial" pitchFamily="34" charset="0"/>
            </a:endParaRPr>
          </a:p>
          <a:p>
            <a:pPr marL="285750" indent="-285750" latinLnBrk="1">
              <a:buFont typeface="Arial" panose="020B0604020202020204" pitchFamily="34" charset="0"/>
              <a:buChar char="•"/>
            </a:pPr>
            <a:r>
              <a:rPr lang="bg-BG" altLang="ko-KR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rPr>
              <a:t>30% от ресурса на всеки клъстер по Приоритет 1 е препоръчително да се използва за участие в концепции за ИТИ. </a:t>
            </a:r>
            <a:endParaRPr lang="ko-KR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19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6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34" r="20434"/>
          <a:stretch>
            <a:fillRect/>
          </a:stretch>
        </p:blipFill>
        <p:spPr>
          <a:xfrm>
            <a:off x="4884006" y="1731650"/>
            <a:ext cx="2145025" cy="2145025"/>
          </a:xfrm>
        </p:spPr>
      </p:pic>
      <p:pic>
        <p:nvPicPr>
          <p:cNvPr id="32" name="Picture Placeholder 31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8" r="3638"/>
          <a:stretch>
            <a:fillRect/>
          </a:stretch>
        </p:blipFill>
        <p:spPr>
          <a:xfrm>
            <a:off x="3603625" y="3019425"/>
            <a:ext cx="2112963" cy="2144713"/>
          </a:xfrm>
        </p:spPr>
      </p:pic>
      <p:pic>
        <p:nvPicPr>
          <p:cNvPr id="29" name="Picture Placeholder 28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/>
          <p:cNvPicPr>
            <a:picLocks noGrp="1" noChangeAspect="1"/>
          </p:cNvPicPr>
          <p:nvPr>
            <p:ph type="pic" sz="quarter" idx="14"/>
          </p:nvPr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2310472" y="1702613"/>
            <a:ext cx="2145025" cy="2145025"/>
          </a:xfrm>
        </p:spPr>
      </p:pic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3631822" y="512150"/>
            <a:ext cx="2118812" cy="2118812"/>
          </a:xfrm>
        </p:spPr>
      </p:pic>
      <p:sp>
        <p:nvSpPr>
          <p:cNvPr id="19" name="Content Placeholder 8">
            <a:extLst>
              <a:ext uri="{FF2B5EF4-FFF2-40B4-BE49-F238E27FC236}">
                <a16:creationId xmlns:a16="http://schemas.microsoft.com/office/drawing/2014/main" id="{D66C6D21-6780-4D8A-9B6F-582E0BD2DC2E}"/>
              </a:ext>
            </a:extLst>
          </p:cNvPr>
          <p:cNvSpPr txBox="1">
            <a:spLocks/>
          </p:cNvSpPr>
          <p:nvPr/>
        </p:nvSpPr>
        <p:spPr>
          <a:xfrm>
            <a:off x="7852521" y="793153"/>
            <a:ext cx="3756838" cy="146193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kern="1200" cap="all" baseline="0">
                <a:solidFill>
                  <a:srgbClr val="0D1D5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A04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Приоритет за партньорство и сътрудничество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5719" y="168481"/>
            <a:ext cx="6512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Ключови изисквания към</a:t>
            </a:r>
            <a:r>
              <a:rPr kumimoji="0" lang="en-US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 </a:t>
            </a:r>
            <a:r>
              <a:rPr kumimoji="0" lang="bg-BG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концепциите </a:t>
            </a:r>
            <a:r>
              <a:rPr kumimoji="0" lang="bg-BG" sz="1800" b="1" i="0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за ИТИ</a:t>
            </a:r>
            <a:endParaRPr kumimoji="0" lang="bg-BG" sz="1800" b="1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90DE57B2-448D-4C8D-8B9C-FFDDFB0A9208}"/>
              </a:ext>
            </a:extLst>
          </p:cNvPr>
          <p:cNvSpPr txBox="1">
            <a:spLocks/>
          </p:cNvSpPr>
          <p:nvPr/>
        </p:nvSpPr>
        <p:spPr>
          <a:xfrm>
            <a:off x="8077200" y="2211859"/>
            <a:ext cx="2984058" cy="126171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kern="1200" cap="all" baseline="0">
                <a:solidFill>
                  <a:srgbClr val="0D1D5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A04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Адресиране</a:t>
            </a:r>
            <a:r>
              <a:rPr kumimoji="0" lang="bg-BG" sz="1600" b="1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 нуждите на уязвими групи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852521" y="3772100"/>
            <a:ext cx="357800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CA04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bg-BG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Обединяване на различни секторни дейности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958772" y="4932185"/>
            <a:ext cx="359927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ctr">
              <a:lnSpc>
                <a:spcPct val="90000"/>
              </a:lnSpc>
              <a:spcBef>
                <a:spcPts val="1000"/>
              </a:spcBef>
              <a:buClr>
                <a:srgbClr val="8CA049"/>
              </a:buClr>
              <a:buFont typeface="Wingdings" panose="05000000000000000000" pitchFamily="2" charset="2"/>
              <a:buChar char="Ø"/>
              <a:defRPr/>
            </a:pPr>
            <a:r>
              <a:rPr kumimoji="0" lang="bg-BG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Принос към климатичните цели,  Стратегията на ЕС за Дунавския</a:t>
            </a:r>
            <a:r>
              <a:rPr kumimoji="0" lang="bg-BG" sz="1600" b="1" i="0" u="none" strike="noStrike" kern="120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 регион, Новия Европейски </a:t>
            </a:r>
            <a:r>
              <a:rPr lang="bg-BG" sz="1600" b="1" dirty="0" err="1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Б</a:t>
            </a:r>
            <a:r>
              <a:rPr kumimoji="0" lang="bg-BG" sz="1600" b="1" i="0" u="none" strike="noStrike" kern="1200" cap="none" spc="0" normalizeH="0" noProof="0" dirty="0" err="1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аухаус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pic>
        <p:nvPicPr>
          <p:cNvPr id="16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21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147517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">
            <a:extLst>
              <a:ext uri="{FF2B5EF4-FFF2-40B4-BE49-F238E27FC236}">
                <a16:creationId xmlns:a16="http://schemas.microsoft.com/office/drawing/2014/main" id="{A56E7ECD-D22D-4B44-CF73-94DB15B72190}"/>
              </a:ext>
            </a:extLst>
          </p:cNvPr>
          <p:cNvSpPr txBox="1"/>
          <p:nvPr/>
        </p:nvSpPr>
        <p:spPr>
          <a:xfrm>
            <a:off x="2335727" y="329878"/>
            <a:ext cx="7612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Примерен модел на инвестиция за развитие на регионална индустриална зона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7C063B-93CB-5C7B-9A2C-904270919699}"/>
              </a:ext>
            </a:extLst>
          </p:cNvPr>
          <p:cNvGrpSpPr/>
          <p:nvPr/>
        </p:nvGrpSpPr>
        <p:grpSpPr>
          <a:xfrm>
            <a:off x="3183285" y="3309070"/>
            <a:ext cx="1390740" cy="1193767"/>
            <a:chOff x="1196225" y="2255113"/>
            <a:chExt cx="1390740" cy="1193767"/>
          </a:xfr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Hexagon 39">
              <a:extLst>
                <a:ext uri="{FF2B5EF4-FFF2-40B4-BE49-F238E27FC236}">
                  <a16:creationId xmlns:a16="http://schemas.microsoft.com/office/drawing/2014/main" id="{A2278213-6A08-9F90-0885-8652FDFECC58}"/>
                </a:ext>
              </a:extLst>
            </p:cNvPr>
            <p:cNvSpPr/>
            <p:nvPr/>
          </p:nvSpPr>
          <p:spPr>
            <a:xfrm>
              <a:off x="1196225" y="2255113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7" name="Hexagon 4">
              <a:extLst>
                <a:ext uri="{FF2B5EF4-FFF2-40B4-BE49-F238E27FC236}">
                  <a16:creationId xmlns:a16="http://schemas.microsoft.com/office/drawing/2014/main" id="{E8068232-CECE-4716-3482-1FE9BE82B6A4}"/>
                </a:ext>
              </a:extLst>
            </p:cNvPr>
            <p:cNvSpPr txBox="1"/>
            <p:nvPr/>
          </p:nvSpPr>
          <p:spPr>
            <a:xfrm>
              <a:off x="1411601" y="2439985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Транспортна свързаност – междуградски транспорт</a:t>
              </a:r>
            </a:p>
          </p:txBody>
        </p:sp>
      </p:grpSp>
      <p:sp>
        <p:nvSpPr>
          <p:cNvPr id="8" name="Hexagon 5">
            <a:extLst>
              <a:ext uri="{FF2B5EF4-FFF2-40B4-BE49-F238E27FC236}">
                <a16:creationId xmlns:a16="http://schemas.microsoft.com/office/drawing/2014/main" id="{36CC4BE1-CE7C-3C47-6AF8-E590B6BEFD56}"/>
              </a:ext>
            </a:extLst>
          </p:cNvPr>
          <p:cNvSpPr/>
          <p:nvPr/>
        </p:nvSpPr>
        <p:spPr>
          <a:xfrm>
            <a:off x="1987060" y="2649225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Group 6">
            <a:extLst>
              <a:ext uri="{FF2B5EF4-FFF2-40B4-BE49-F238E27FC236}">
                <a16:creationId xmlns:a16="http://schemas.microsoft.com/office/drawing/2014/main" id="{F7C527ED-3075-6D7A-CE6C-CF0E1FA5C887}"/>
              </a:ext>
            </a:extLst>
          </p:cNvPr>
          <p:cNvGrpSpPr/>
          <p:nvPr/>
        </p:nvGrpSpPr>
        <p:grpSpPr>
          <a:xfrm>
            <a:off x="4380368" y="2645615"/>
            <a:ext cx="1390740" cy="1193767"/>
            <a:chOff x="2393308" y="1591658"/>
            <a:chExt cx="1390740" cy="1193767"/>
          </a:xfr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Hexagon 37">
              <a:extLst>
                <a:ext uri="{FF2B5EF4-FFF2-40B4-BE49-F238E27FC236}">
                  <a16:creationId xmlns:a16="http://schemas.microsoft.com/office/drawing/2014/main" id="{EDE8B305-11AE-F72F-AA3D-B3F40348FDBC}"/>
                </a:ext>
              </a:extLst>
            </p:cNvPr>
            <p:cNvSpPr/>
            <p:nvPr/>
          </p:nvSpPr>
          <p:spPr>
            <a:xfrm>
              <a:off x="2393308" y="1591658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11" name="Hexagon 7">
              <a:extLst>
                <a:ext uri="{FF2B5EF4-FFF2-40B4-BE49-F238E27FC236}">
                  <a16:creationId xmlns:a16="http://schemas.microsoft.com/office/drawing/2014/main" id="{FD805F4A-6199-C0BC-E100-CEB434EAD219}"/>
                </a:ext>
              </a:extLst>
            </p:cNvPr>
            <p:cNvSpPr txBox="1"/>
            <p:nvPr/>
          </p:nvSpPr>
          <p:spPr>
            <a:xfrm>
              <a:off x="2608684" y="1776530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Развитие на икономическа дейност – подкрепа за предприятия</a:t>
              </a:r>
            </a:p>
          </p:txBody>
        </p:sp>
      </p:grpSp>
      <p:sp>
        <p:nvSpPr>
          <p:cNvPr id="12" name="Hexagon 7">
            <a:extLst>
              <a:ext uri="{FF2B5EF4-FFF2-40B4-BE49-F238E27FC236}">
                <a16:creationId xmlns:a16="http://schemas.microsoft.com/office/drawing/2014/main" id="{7A79FA13-A313-0A29-3DBE-33C2A916C2DB}"/>
              </a:ext>
            </a:extLst>
          </p:cNvPr>
          <p:cNvSpPr/>
          <p:nvPr/>
        </p:nvSpPr>
        <p:spPr>
          <a:xfrm>
            <a:off x="3142460" y="4584916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Group 9">
            <a:extLst>
              <a:ext uri="{FF2B5EF4-FFF2-40B4-BE49-F238E27FC236}">
                <a16:creationId xmlns:a16="http://schemas.microsoft.com/office/drawing/2014/main" id="{AB17DF5C-2652-EDB5-3175-ECFAFA650B45}"/>
              </a:ext>
            </a:extLst>
          </p:cNvPr>
          <p:cNvGrpSpPr/>
          <p:nvPr/>
        </p:nvGrpSpPr>
        <p:grpSpPr>
          <a:xfrm>
            <a:off x="3183285" y="1989381"/>
            <a:ext cx="1390740" cy="1193767"/>
            <a:chOff x="1196225" y="935424"/>
            <a:chExt cx="1390740" cy="1193767"/>
          </a:xfr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Hexagon 35">
              <a:extLst>
                <a:ext uri="{FF2B5EF4-FFF2-40B4-BE49-F238E27FC236}">
                  <a16:creationId xmlns:a16="http://schemas.microsoft.com/office/drawing/2014/main" id="{54AC0E1C-EA8A-E1A1-882B-22EACB5C9C7B}"/>
                </a:ext>
              </a:extLst>
            </p:cNvPr>
            <p:cNvSpPr/>
            <p:nvPr/>
          </p:nvSpPr>
          <p:spPr>
            <a:xfrm>
              <a:off x="1196225" y="935424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15" name="Hexagon 10">
              <a:extLst>
                <a:ext uri="{FF2B5EF4-FFF2-40B4-BE49-F238E27FC236}">
                  <a16:creationId xmlns:a16="http://schemas.microsoft.com/office/drawing/2014/main" id="{F7906C87-0C69-5C48-2FC6-113AA8F23184}"/>
                </a:ext>
              </a:extLst>
            </p:cNvPr>
            <p:cNvSpPr txBox="1"/>
            <p:nvPr/>
          </p:nvSpPr>
          <p:spPr>
            <a:xfrm>
              <a:off x="1411601" y="1120296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Обновяване на техническа инфраструктура</a:t>
              </a:r>
            </a:p>
          </p:txBody>
        </p:sp>
      </p:grpSp>
      <p:sp>
        <p:nvSpPr>
          <p:cNvPr id="16" name="Hexagon 10">
            <a:extLst>
              <a:ext uri="{FF2B5EF4-FFF2-40B4-BE49-F238E27FC236}">
                <a16:creationId xmlns:a16="http://schemas.microsoft.com/office/drawing/2014/main" id="{08F91F71-104B-4951-BC0B-CB0ACE61B212}"/>
              </a:ext>
            </a:extLst>
          </p:cNvPr>
          <p:cNvSpPr/>
          <p:nvPr/>
        </p:nvSpPr>
        <p:spPr>
          <a:xfrm>
            <a:off x="1987060" y="1333711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7" name="Group 11">
            <a:extLst>
              <a:ext uri="{FF2B5EF4-FFF2-40B4-BE49-F238E27FC236}">
                <a16:creationId xmlns:a16="http://schemas.microsoft.com/office/drawing/2014/main" id="{AD0DEE66-7CF8-0723-5A97-8612E222CCBA}"/>
              </a:ext>
            </a:extLst>
          </p:cNvPr>
          <p:cNvGrpSpPr/>
          <p:nvPr/>
        </p:nvGrpSpPr>
        <p:grpSpPr>
          <a:xfrm>
            <a:off x="5576593" y="1986673"/>
            <a:ext cx="1390740" cy="1193767"/>
            <a:chOff x="3589533" y="932716"/>
            <a:chExt cx="1390740" cy="1193767"/>
          </a:xfr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" name="Hexagon 33">
              <a:extLst>
                <a:ext uri="{FF2B5EF4-FFF2-40B4-BE49-F238E27FC236}">
                  <a16:creationId xmlns:a16="http://schemas.microsoft.com/office/drawing/2014/main" id="{A0968AF0-7ED5-2F90-4F0D-941DFC24FE6E}"/>
                </a:ext>
              </a:extLst>
            </p:cNvPr>
            <p:cNvSpPr/>
            <p:nvPr/>
          </p:nvSpPr>
          <p:spPr>
            <a:xfrm>
              <a:off x="3589533" y="932716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19" name="Hexagon 13">
              <a:extLst>
                <a:ext uri="{FF2B5EF4-FFF2-40B4-BE49-F238E27FC236}">
                  <a16:creationId xmlns:a16="http://schemas.microsoft.com/office/drawing/2014/main" id="{7E2BC6B4-75BC-882F-44DA-9E63B6DB5AE2}"/>
                </a:ext>
              </a:extLst>
            </p:cNvPr>
            <p:cNvSpPr txBox="1"/>
            <p:nvPr/>
          </p:nvSpPr>
          <p:spPr>
            <a:xfrm>
              <a:off x="3804909" y="1117588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Подкрепа за образованието – университет, проф. училище, кадри</a:t>
              </a:r>
            </a:p>
          </p:txBody>
        </p:sp>
      </p:grpSp>
      <p:sp>
        <p:nvSpPr>
          <p:cNvPr id="20" name="Hexagon 12">
            <a:extLst>
              <a:ext uri="{FF2B5EF4-FFF2-40B4-BE49-F238E27FC236}">
                <a16:creationId xmlns:a16="http://schemas.microsoft.com/office/drawing/2014/main" id="{95ADD812-B287-0E73-2709-42527A544554}"/>
              </a:ext>
            </a:extLst>
          </p:cNvPr>
          <p:cNvSpPr/>
          <p:nvPr/>
        </p:nvSpPr>
        <p:spPr>
          <a:xfrm>
            <a:off x="7938274" y="3301982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1" name="Group 13">
            <a:extLst>
              <a:ext uri="{FF2B5EF4-FFF2-40B4-BE49-F238E27FC236}">
                <a16:creationId xmlns:a16="http://schemas.microsoft.com/office/drawing/2014/main" id="{FA73DC86-C2B5-287E-D8E2-9379588290A5}"/>
              </a:ext>
            </a:extLst>
          </p:cNvPr>
          <p:cNvGrpSpPr/>
          <p:nvPr/>
        </p:nvGrpSpPr>
        <p:grpSpPr>
          <a:xfrm>
            <a:off x="4366782" y="3959184"/>
            <a:ext cx="1390740" cy="1193767"/>
            <a:chOff x="2379722" y="2905227"/>
            <a:chExt cx="1390740" cy="1193767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Hexagon 31">
              <a:extLst>
                <a:ext uri="{FF2B5EF4-FFF2-40B4-BE49-F238E27FC236}">
                  <a16:creationId xmlns:a16="http://schemas.microsoft.com/office/drawing/2014/main" id="{02DB7D52-4B20-E9BF-B762-64D9CCEFB389}"/>
                </a:ext>
              </a:extLst>
            </p:cNvPr>
            <p:cNvSpPr/>
            <p:nvPr/>
          </p:nvSpPr>
          <p:spPr>
            <a:xfrm>
              <a:off x="2379722" y="2905227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3" name="Hexagon 16">
              <a:extLst>
                <a:ext uri="{FF2B5EF4-FFF2-40B4-BE49-F238E27FC236}">
                  <a16:creationId xmlns:a16="http://schemas.microsoft.com/office/drawing/2014/main" id="{1B0C0BC2-B55B-CC4A-5ACA-9411D328F7FC}"/>
                </a:ext>
              </a:extLst>
            </p:cNvPr>
            <p:cNvSpPr txBox="1"/>
            <p:nvPr/>
          </p:nvSpPr>
          <p:spPr>
            <a:xfrm>
              <a:off x="2595098" y="3090099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Подкрепа за социални предприятия – производство и търговия</a:t>
              </a:r>
            </a:p>
          </p:txBody>
        </p:sp>
      </p:grpSp>
      <p:grpSp>
        <p:nvGrpSpPr>
          <p:cNvPr id="24" name="Group 15">
            <a:extLst>
              <a:ext uri="{FF2B5EF4-FFF2-40B4-BE49-F238E27FC236}">
                <a16:creationId xmlns:a16="http://schemas.microsoft.com/office/drawing/2014/main" id="{4718B28F-C099-2341-FF1D-74450D291FA9}"/>
              </a:ext>
            </a:extLst>
          </p:cNvPr>
          <p:cNvGrpSpPr/>
          <p:nvPr/>
        </p:nvGrpSpPr>
        <p:grpSpPr>
          <a:xfrm>
            <a:off x="5562335" y="3316321"/>
            <a:ext cx="1390740" cy="1193767"/>
            <a:chOff x="3575275" y="2262364"/>
            <a:chExt cx="1390740" cy="1193767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Hexagon 29">
              <a:extLst>
                <a:ext uri="{FF2B5EF4-FFF2-40B4-BE49-F238E27FC236}">
                  <a16:creationId xmlns:a16="http://schemas.microsoft.com/office/drawing/2014/main" id="{341E8A16-0F7A-0D39-5756-7E4BBFB134CD}"/>
                </a:ext>
              </a:extLst>
            </p:cNvPr>
            <p:cNvSpPr/>
            <p:nvPr/>
          </p:nvSpPr>
          <p:spPr>
            <a:xfrm>
              <a:off x="3575275" y="2262364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6" name="Hexagon 19">
              <a:extLst>
                <a:ext uri="{FF2B5EF4-FFF2-40B4-BE49-F238E27FC236}">
                  <a16:creationId xmlns:a16="http://schemas.microsoft.com/office/drawing/2014/main" id="{029205E4-65F7-3A22-8D85-6CA83A4474D6}"/>
                </a:ext>
              </a:extLst>
            </p:cNvPr>
            <p:cNvSpPr txBox="1"/>
            <p:nvPr/>
          </p:nvSpPr>
          <p:spPr>
            <a:xfrm>
              <a:off x="3790651" y="2447236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Развитие на обществени услуги – търговски обекти,  административни услуги</a:t>
              </a:r>
            </a:p>
          </p:txBody>
        </p:sp>
      </p:grpSp>
      <p:sp>
        <p:nvSpPr>
          <p:cNvPr id="27" name="Hexagon 16">
            <a:extLst>
              <a:ext uri="{FF2B5EF4-FFF2-40B4-BE49-F238E27FC236}">
                <a16:creationId xmlns:a16="http://schemas.microsoft.com/office/drawing/2014/main" id="{FD3086BF-628A-3CA6-39D2-8F0000DD11AB}"/>
              </a:ext>
            </a:extLst>
          </p:cNvPr>
          <p:cNvSpPr/>
          <p:nvPr/>
        </p:nvSpPr>
        <p:spPr>
          <a:xfrm>
            <a:off x="9115856" y="3950054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8" name="Group 17">
            <a:extLst>
              <a:ext uri="{FF2B5EF4-FFF2-40B4-BE49-F238E27FC236}">
                <a16:creationId xmlns:a16="http://schemas.microsoft.com/office/drawing/2014/main" id="{AE629E23-17E3-8399-E50D-E8E5E25D8FD9}"/>
              </a:ext>
            </a:extLst>
          </p:cNvPr>
          <p:cNvGrpSpPr/>
          <p:nvPr/>
        </p:nvGrpSpPr>
        <p:grpSpPr>
          <a:xfrm>
            <a:off x="4410107" y="1340287"/>
            <a:ext cx="1390740" cy="1193767"/>
            <a:chOff x="2423047" y="286330"/>
            <a:chExt cx="1390740" cy="119376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Hexagon 27">
              <a:extLst>
                <a:ext uri="{FF2B5EF4-FFF2-40B4-BE49-F238E27FC236}">
                  <a16:creationId xmlns:a16="http://schemas.microsoft.com/office/drawing/2014/main" id="{E0B107C5-6137-B2BC-FC36-FD414305C340}"/>
                </a:ext>
              </a:extLst>
            </p:cNvPr>
            <p:cNvSpPr/>
            <p:nvPr/>
          </p:nvSpPr>
          <p:spPr>
            <a:xfrm>
              <a:off x="2423047" y="286330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30" name="Hexagon 22">
              <a:extLst>
                <a:ext uri="{FF2B5EF4-FFF2-40B4-BE49-F238E27FC236}">
                  <a16:creationId xmlns:a16="http://schemas.microsoft.com/office/drawing/2014/main" id="{1CCDA656-7351-6D0C-4230-FE979FDFA00C}"/>
                </a:ext>
              </a:extLst>
            </p:cNvPr>
            <p:cNvSpPr txBox="1"/>
            <p:nvPr/>
          </p:nvSpPr>
          <p:spPr>
            <a:xfrm>
              <a:off x="2638423" y="471202"/>
              <a:ext cx="959988" cy="8240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Меки мерки – изграждане на мрежи, обмяна на опит</a:t>
              </a:r>
            </a:p>
          </p:txBody>
        </p:sp>
      </p:grpSp>
      <p:sp>
        <p:nvSpPr>
          <p:cNvPr id="31" name="Hexagon 18">
            <a:extLst>
              <a:ext uri="{FF2B5EF4-FFF2-40B4-BE49-F238E27FC236}">
                <a16:creationId xmlns:a16="http://schemas.microsoft.com/office/drawing/2014/main" id="{EB55FFDC-29A3-5088-8064-76C1BD1673F4}"/>
              </a:ext>
            </a:extLst>
          </p:cNvPr>
          <p:cNvSpPr/>
          <p:nvPr/>
        </p:nvSpPr>
        <p:spPr>
          <a:xfrm>
            <a:off x="5558245" y="4608150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2" name="Group 19">
            <a:extLst>
              <a:ext uri="{FF2B5EF4-FFF2-40B4-BE49-F238E27FC236}">
                <a16:creationId xmlns:a16="http://schemas.microsoft.com/office/drawing/2014/main" id="{DA76DF51-0F2C-B35A-67DE-D595BBA8E439}"/>
              </a:ext>
            </a:extLst>
          </p:cNvPr>
          <p:cNvGrpSpPr/>
          <p:nvPr/>
        </p:nvGrpSpPr>
        <p:grpSpPr>
          <a:xfrm>
            <a:off x="6736791" y="2628783"/>
            <a:ext cx="1390740" cy="1193767"/>
            <a:chOff x="4749731" y="1600542"/>
            <a:chExt cx="1390740" cy="1193767"/>
          </a:xfrm>
          <a:solidFill>
            <a:schemeClr val="accent3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Hexagon 25">
              <a:extLst>
                <a:ext uri="{FF2B5EF4-FFF2-40B4-BE49-F238E27FC236}">
                  <a16:creationId xmlns:a16="http://schemas.microsoft.com/office/drawing/2014/main" id="{28C08C2A-69F9-4EF6-95AC-D8F7719F0DB2}"/>
                </a:ext>
              </a:extLst>
            </p:cNvPr>
            <p:cNvSpPr/>
            <p:nvPr/>
          </p:nvSpPr>
          <p:spPr>
            <a:xfrm>
              <a:off x="4749731" y="1600542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34" name="Hexagon 25">
              <a:extLst>
                <a:ext uri="{FF2B5EF4-FFF2-40B4-BE49-F238E27FC236}">
                  <a16:creationId xmlns:a16="http://schemas.microsoft.com/office/drawing/2014/main" id="{1C0DCB22-5A4C-9951-BA4D-913B76BD7A5E}"/>
                </a:ext>
              </a:extLst>
            </p:cNvPr>
            <p:cNvSpPr txBox="1"/>
            <p:nvPr/>
          </p:nvSpPr>
          <p:spPr>
            <a:xfrm>
              <a:off x="4965107" y="1785414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Човешки ресурси </a:t>
              </a: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– подкрепа за работодатели (наемане на безработни, квалификация)</a:t>
              </a:r>
            </a:p>
          </p:txBody>
        </p:sp>
      </p:grpSp>
      <p:sp>
        <p:nvSpPr>
          <p:cNvPr id="35" name="Hexagon 20">
            <a:extLst>
              <a:ext uri="{FF2B5EF4-FFF2-40B4-BE49-F238E27FC236}">
                <a16:creationId xmlns:a16="http://schemas.microsoft.com/office/drawing/2014/main" id="{8C1920C8-CDCA-CFD2-527A-5CD49B8B8EBB}"/>
              </a:ext>
            </a:extLst>
          </p:cNvPr>
          <p:cNvSpPr/>
          <p:nvPr/>
        </p:nvSpPr>
        <p:spPr>
          <a:xfrm>
            <a:off x="7949047" y="4599557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6" name="Group 21">
            <a:extLst>
              <a:ext uri="{FF2B5EF4-FFF2-40B4-BE49-F238E27FC236}">
                <a16:creationId xmlns:a16="http://schemas.microsoft.com/office/drawing/2014/main" id="{4C9F2046-5D45-EAB0-D96D-5965BEAC1B6D}"/>
              </a:ext>
            </a:extLst>
          </p:cNvPr>
          <p:cNvGrpSpPr/>
          <p:nvPr/>
        </p:nvGrpSpPr>
        <p:grpSpPr>
          <a:xfrm>
            <a:off x="6739582" y="3950057"/>
            <a:ext cx="1390740" cy="1193767"/>
            <a:chOff x="4752522" y="2896100"/>
            <a:chExt cx="1390740" cy="1193767"/>
          </a:xfr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Hexagon 23">
              <a:extLst>
                <a:ext uri="{FF2B5EF4-FFF2-40B4-BE49-F238E27FC236}">
                  <a16:creationId xmlns:a16="http://schemas.microsoft.com/office/drawing/2014/main" id="{ED7BC2E1-F381-EF0A-A519-BF729F4AD5E1}"/>
                </a:ext>
              </a:extLst>
            </p:cNvPr>
            <p:cNvSpPr/>
            <p:nvPr/>
          </p:nvSpPr>
          <p:spPr>
            <a:xfrm>
              <a:off x="4752522" y="2896100"/>
              <a:ext cx="1390740" cy="11937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38" name="Hexagon 28">
              <a:extLst>
                <a:ext uri="{FF2B5EF4-FFF2-40B4-BE49-F238E27FC236}">
                  <a16:creationId xmlns:a16="http://schemas.microsoft.com/office/drawing/2014/main" id="{4A91FB3F-6910-1B78-14FE-F54689AB2442}"/>
                </a:ext>
              </a:extLst>
            </p:cNvPr>
            <p:cNvSpPr txBox="1"/>
            <p:nvPr/>
          </p:nvSpPr>
          <p:spPr>
            <a:xfrm>
              <a:off x="4967898" y="3080972"/>
              <a:ext cx="959988" cy="8240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13970" rIns="0" bIns="13970" numCol="1" spcCol="1270" anchor="ctr" anchorCtr="0">
              <a:noAutofit/>
            </a:bodyPr>
            <a:lstStyle/>
            <a:p>
              <a:pPr marL="0" marR="0" lvl="0" indent="0" algn="ctr" defTabSz="4889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Развитие на научна инфраструктура – лаборатории, </a:t>
              </a:r>
              <a:r>
                <a:rPr kumimoji="0" lang="bg-BG" sz="11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 panose="02040602050305030304" pitchFamily="18" charset="0"/>
                  <a:cs typeface="+mn-cs"/>
                </a:rPr>
                <a:t>технопарк</a:t>
              </a:r>
              <a:endParaRPr kumimoji="0" lang="bg-BG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endParaRPr>
            </a:p>
          </p:txBody>
        </p:sp>
      </p:grpSp>
      <p:sp>
        <p:nvSpPr>
          <p:cNvPr id="39" name="Hexagon 22">
            <a:extLst>
              <a:ext uri="{FF2B5EF4-FFF2-40B4-BE49-F238E27FC236}">
                <a16:creationId xmlns:a16="http://schemas.microsoft.com/office/drawing/2014/main" id="{0F73895F-0DB9-0208-5359-325F42DA9A21}"/>
              </a:ext>
            </a:extLst>
          </p:cNvPr>
          <p:cNvSpPr/>
          <p:nvPr/>
        </p:nvSpPr>
        <p:spPr>
          <a:xfrm>
            <a:off x="7941697" y="2005838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Hexagon 14">
            <a:extLst>
              <a:ext uri="{FF2B5EF4-FFF2-40B4-BE49-F238E27FC236}">
                <a16:creationId xmlns:a16="http://schemas.microsoft.com/office/drawing/2014/main" id="{A6F85081-9C22-3A84-4C08-480D37DFF04A}"/>
              </a:ext>
            </a:extLst>
          </p:cNvPr>
          <p:cNvSpPr/>
          <p:nvPr/>
        </p:nvSpPr>
        <p:spPr>
          <a:xfrm>
            <a:off x="6744374" y="1321442"/>
            <a:ext cx="1390740" cy="119376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8000" b="-8000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6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pic>
        <p:nvPicPr>
          <p:cNvPr id="48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145412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4">
            <a:extLst>
              <a:ext uri="{FF2B5EF4-FFF2-40B4-BE49-F238E27FC236}">
                <a16:creationId xmlns:a16="http://schemas.microsoft.com/office/drawing/2014/main" id="{BB0F5A06-6C06-498F-B1C8-46FDDDB7A22D}"/>
              </a:ext>
            </a:extLst>
          </p:cNvPr>
          <p:cNvSpPr/>
          <p:nvPr/>
        </p:nvSpPr>
        <p:spPr>
          <a:xfrm flipH="1">
            <a:off x="4483549" y="2855141"/>
            <a:ext cx="1977207" cy="3041143"/>
          </a:xfrm>
          <a:custGeom>
            <a:avLst/>
            <a:gdLst>
              <a:gd name="connsiteX0" fmla="*/ 1431131 w 1447800"/>
              <a:gd name="connsiteY0" fmla="*/ 1370171 h 2095500"/>
              <a:gd name="connsiteX1" fmla="*/ 1431131 w 1447800"/>
              <a:gd name="connsiteY1" fmla="*/ 1855946 h 2095500"/>
              <a:gd name="connsiteX2" fmla="*/ 1207294 w 1447800"/>
              <a:gd name="connsiteY2" fmla="*/ 2079784 h 2095500"/>
              <a:gd name="connsiteX3" fmla="*/ 245269 w 1447800"/>
              <a:gd name="connsiteY3" fmla="*/ 2079784 h 2095500"/>
              <a:gd name="connsiteX4" fmla="*/ 21431 w 1447800"/>
              <a:gd name="connsiteY4" fmla="*/ 1854994 h 2095500"/>
              <a:gd name="connsiteX5" fmla="*/ 21431 w 1447800"/>
              <a:gd name="connsiteY5" fmla="*/ 245269 h 2095500"/>
              <a:gd name="connsiteX6" fmla="*/ 245269 w 1447800"/>
              <a:gd name="connsiteY6" fmla="*/ 21431 h 2095500"/>
              <a:gd name="connsiteX7" fmla="*/ 1207294 w 1447800"/>
              <a:gd name="connsiteY7" fmla="*/ 21431 h 2095500"/>
              <a:gd name="connsiteX8" fmla="*/ 1431131 w 1447800"/>
              <a:gd name="connsiteY8" fmla="*/ 245269 h 2095500"/>
              <a:gd name="connsiteX9" fmla="*/ 1431131 w 1447800"/>
              <a:gd name="connsiteY9" fmla="*/ 1050131 h 2095500"/>
              <a:gd name="connsiteX0" fmla="*/ 1409700 w 1409700"/>
              <a:gd name="connsiteY0" fmla="*/ 1834515 h 2058353"/>
              <a:gd name="connsiteX1" fmla="*/ 1185863 w 1409700"/>
              <a:gd name="connsiteY1" fmla="*/ 2058353 h 2058353"/>
              <a:gd name="connsiteX2" fmla="*/ 223838 w 1409700"/>
              <a:gd name="connsiteY2" fmla="*/ 2058353 h 2058353"/>
              <a:gd name="connsiteX3" fmla="*/ 0 w 1409700"/>
              <a:gd name="connsiteY3" fmla="*/ 1833563 h 2058353"/>
              <a:gd name="connsiteX4" fmla="*/ 0 w 1409700"/>
              <a:gd name="connsiteY4" fmla="*/ 223838 h 2058353"/>
              <a:gd name="connsiteX5" fmla="*/ 223838 w 1409700"/>
              <a:gd name="connsiteY5" fmla="*/ 0 h 2058353"/>
              <a:gd name="connsiteX6" fmla="*/ 1185863 w 1409700"/>
              <a:gd name="connsiteY6" fmla="*/ 0 h 2058353"/>
              <a:gd name="connsiteX7" fmla="*/ 1409700 w 1409700"/>
              <a:gd name="connsiteY7" fmla="*/ 223838 h 2058353"/>
              <a:gd name="connsiteX8" fmla="*/ 1409700 w 1409700"/>
              <a:gd name="connsiteY8" fmla="*/ 1028700 h 2058353"/>
              <a:gd name="connsiteX0" fmla="*/ 1409700 w 1409700"/>
              <a:gd name="connsiteY0" fmla="*/ 1834515 h 2058353"/>
              <a:gd name="connsiteX1" fmla="*/ 1185863 w 1409700"/>
              <a:gd name="connsiteY1" fmla="*/ 2058353 h 2058353"/>
              <a:gd name="connsiteX2" fmla="*/ 223838 w 1409700"/>
              <a:gd name="connsiteY2" fmla="*/ 2058353 h 2058353"/>
              <a:gd name="connsiteX3" fmla="*/ 0 w 1409700"/>
              <a:gd name="connsiteY3" fmla="*/ 1833563 h 2058353"/>
              <a:gd name="connsiteX4" fmla="*/ 0 w 1409700"/>
              <a:gd name="connsiteY4" fmla="*/ 223838 h 2058353"/>
              <a:gd name="connsiteX5" fmla="*/ 223838 w 1409700"/>
              <a:gd name="connsiteY5" fmla="*/ 0 h 2058353"/>
              <a:gd name="connsiteX6" fmla="*/ 1185863 w 1409700"/>
              <a:gd name="connsiteY6" fmla="*/ 0 h 2058353"/>
              <a:gd name="connsiteX7" fmla="*/ 1409700 w 1409700"/>
              <a:gd name="connsiteY7" fmla="*/ 223838 h 2058353"/>
              <a:gd name="connsiteX8" fmla="*/ 1409700 w 1409700"/>
              <a:gd name="connsiteY8" fmla="*/ 675325 h 205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9700" h="2058353">
                <a:moveTo>
                  <a:pt x="1409700" y="1834515"/>
                </a:moveTo>
                <a:cubicBezTo>
                  <a:pt x="1409700" y="1958340"/>
                  <a:pt x="1309688" y="2058353"/>
                  <a:pt x="1185863" y="2058353"/>
                </a:cubicBezTo>
                <a:lnTo>
                  <a:pt x="223838" y="2058353"/>
                </a:lnTo>
                <a:cubicBezTo>
                  <a:pt x="100013" y="2057400"/>
                  <a:pt x="0" y="1957388"/>
                  <a:pt x="0" y="1833563"/>
                </a:cubicBezTo>
                <a:lnTo>
                  <a:pt x="0" y="223838"/>
                </a:lnTo>
                <a:cubicBezTo>
                  <a:pt x="0" y="100013"/>
                  <a:pt x="100013" y="0"/>
                  <a:pt x="223838" y="0"/>
                </a:cubicBezTo>
                <a:lnTo>
                  <a:pt x="1185863" y="0"/>
                </a:lnTo>
                <a:cubicBezTo>
                  <a:pt x="1309688" y="0"/>
                  <a:pt x="1409700" y="100013"/>
                  <a:pt x="1409700" y="223838"/>
                </a:cubicBezTo>
                <a:lnTo>
                  <a:pt x="1409700" y="675325"/>
                </a:lnTo>
              </a:path>
            </a:pathLst>
          </a:custGeom>
          <a:noFill/>
          <a:ln w="38100" cap="flat">
            <a:solidFill>
              <a:srgbClr val="82C65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69077" y="362189"/>
            <a:ext cx="7612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dirty="0">
                <a:solidFill>
                  <a:prstClr val="black"/>
                </a:solidFill>
                <a:latin typeface="Book Antiqua" panose="02040602050305030304" pitchFamily="18" charset="0"/>
              </a:rPr>
              <a:t>Подход за реализация на интегрирани териториални инвестиции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44444" y="1807949"/>
            <a:ext cx="4896452" cy="2516008"/>
          </a:xfrm>
          <a:prstGeom prst="roundRect">
            <a:avLst/>
          </a:prstGeom>
          <a:solidFill>
            <a:srgbClr val="82C650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7" name="Freeform: Shape 6">
            <a:extLst>
              <a:ext uri="{FF2B5EF4-FFF2-40B4-BE49-F238E27FC236}">
                <a16:creationId xmlns:a16="http://schemas.microsoft.com/office/drawing/2014/main" id="{5BE65259-5825-4247-A346-C24D49C1B0E7}"/>
              </a:ext>
            </a:extLst>
          </p:cNvPr>
          <p:cNvSpPr>
            <a:spLocks noChangeAspect="1"/>
          </p:cNvSpPr>
          <p:nvPr/>
        </p:nvSpPr>
        <p:spPr>
          <a:xfrm>
            <a:off x="3730625" y="4146201"/>
            <a:ext cx="965036" cy="1450587"/>
          </a:xfrm>
          <a:custGeom>
            <a:avLst/>
            <a:gdLst>
              <a:gd name="connsiteX0" fmla="*/ 1181320 w 1514475"/>
              <a:gd name="connsiteY0" fmla="*/ 2250758 h 2276475"/>
              <a:gd name="connsiteX1" fmla="*/ 28795 w 1514475"/>
              <a:gd name="connsiteY1" fmla="*/ 2250758 h 2276475"/>
              <a:gd name="connsiteX2" fmla="*/ 60227 w 1514475"/>
              <a:gd name="connsiteY2" fmla="*/ 2062163 h 2276475"/>
              <a:gd name="connsiteX3" fmla="*/ 239297 w 1514475"/>
              <a:gd name="connsiteY3" fmla="*/ 1767840 h 2276475"/>
              <a:gd name="connsiteX4" fmla="*/ 595532 w 1514475"/>
              <a:gd name="connsiteY4" fmla="*/ 1432560 h 2276475"/>
              <a:gd name="connsiteX5" fmla="*/ 1083212 w 1514475"/>
              <a:gd name="connsiteY5" fmla="*/ 962978 h 2276475"/>
              <a:gd name="connsiteX6" fmla="*/ 1209895 w 1514475"/>
              <a:gd name="connsiteY6" fmla="*/ 636270 h 2276475"/>
              <a:gd name="connsiteX7" fmla="*/ 1094642 w 1514475"/>
              <a:gd name="connsiteY7" fmla="*/ 363855 h 2276475"/>
              <a:gd name="connsiteX8" fmla="*/ 793652 w 1514475"/>
              <a:gd name="connsiteY8" fmla="*/ 252413 h 2276475"/>
              <a:gd name="connsiteX9" fmla="*/ 479327 w 1514475"/>
              <a:gd name="connsiteY9" fmla="*/ 370522 h 2276475"/>
              <a:gd name="connsiteX10" fmla="*/ 360265 w 1514475"/>
              <a:gd name="connsiteY10" fmla="*/ 697230 h 2276475"/>
              <a:gd name="connsiteX11" fmla="*/ 81182 w 1514475"/>
              <a:gd name="connsiteY11" fmla="*/ 668655 h 2276475"/>
              <a:gd name="connsiteX12" fmla="*/ 297400 w 1514475"/>
              <a:gd name="connsiteY12" fmla="*/ 192405 h 2276475"/>
              <a:gd name="connsiteX13" fmla="*/ 800320 w 1514475"/>
              <a:gd name="connsiteY13" fmla="*/ 28575 h 2276475"/>
              <a:gd name="connsiteX14" fmla="*/ 1305145 w 1514475"/>
              <a:gd name="connsiteY14" fmla="*/ 205740 h 2276475"/>
              <a:gd name="connsiteX15" fmla="*/ 1490882 w 1514475"/>
              <a:gd name="connsiteY15" fmla="*/ 643890 h 2276475"/>
              <a:gd name="connsiteX16" fmla="*/ 1436590 w 1514475"/>
              <a:gd name="connsiteY16" fmla="*/ 904875 h 2276475"/>
              <a:gd name="connsiteX17" fmla="*/ 1255615 w 1514475"/>
              <a:gd name="connsiteY17" fmla="*/ 1175385 h 2276475"/>
              <a:gd name="connsiteX18" fmla="*/ 836515 w 1514475"/>
              <a:gd name="connsiteY18" fmla="*/ 1564957 h 2276475"/>
              <a:gd name="connsiteX19" fmla="*/ 522190 w 1514475"/>
              <a:gd name="connsiteY19" fmla="*/ 1844040 h 2276475"/>
              <a:gd name="connsiteX20" fmla="*/ 406937 w 1514475"/>
              <a:gd name="connsiteY20" fmla="*/ 1991678 h 2276475"/>
              <a:gd name="connsiteX21" fmla="*/ 1493740 w 1514475"/>
              <a:gd name="connsiteY21" fmla="*/ 1991678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14475" h="2276475">
                <a:moveTo>
                  <a:pt x="1181320" y="2250758"/>
                </a:moveTo>
                <a:lnTo>
                  <a:pt x="28795" y="2250758"/>
                </a:lnTo>
                <a:cubicBezTo>
                  <a:pt x="26890" y="2185035"/>
                  <a:pt x="37367" y="2122170"/>
                  <a:pt x="60227" y="2062163"/>
                </a:cubicBezTo>
                <a:cubicBezTo>
                  <a:pt x="97375" y="1962150"/>
                  <a:pt x="157382" y="1864043"/>
                  <a:pt x="239297" y="1767840"/>
                </a:cubicBezTo>
                <a:cubicBezTo>
                  <a:pt x="321212" y="1670685"/>
                  <a:pt x="440275" y="1559243"/>
                  <a:pt x="595532" y="1432560"/>
                </a:cubicBezTo>
                <a:cubicBezTo>
                  <a:pt x="836515" y="1235393"/>
                  <a:pt x="999392" y="1079182"/>
                  <a:pt x="1083212" y="962978"/>
                </a:cubicBezTo>
                <a:cubicBezTo>
                  <a:pt x="1167985" y="847725"/>
                  <a:pt x="1209895" y="738188"/>
                  <a:pt x="1209895" y="636270"/>
                </a:cubicBezTo>
                <a:cubicBezTo>
                  <a:pt x="1209895" y="528638"/>
                  <a:pt x="1171795" y="437197"/>
                  <a:pt x="1094642" y="363855"/>
                </a:cubicBezTo>
                <a:cubicBezTo>
                  <a:pt x="1017490" y="289560"/>
                  <a:pt x="917477" y="252413"/>
                  <a:pt x="793652" y="252413"/>
                </a:cubicBezTo>
                <a:cubicBezTo>
                  <a:pt x="663160" y="252413"/>
                  <a:pt x="558385" y="291465"/>
                  <a:pt x="479327" y="370522"/>
                </a:cubicBezTo>
                <a:cubicBezTo>
                  <a:pt x="400270" y="449580"/>
                  <a:pt x="361217" y="558165"/>
                  <a:pt x="360265" y="697230"/>
                </a:cubicBezTo>
                <a:lnTo>
                  <a:pt x="81182" y="668655"/>
                </a:lnTo>
                <a:cubicBezTo>
                  <a:pt x="100232" y="460057"/>
                  <a:pt x="172622" y="300990"/>
                  <a:pt x="297400" y="192405"/>
                </a:cubicBezTo>
                <a:cubicBezTo>
                  <a:pt x="422177" y="82867"/>
                  <a:pt x="589817" y="28575"/>
                  <a:pt x="800320" y="28575"/>
                </a:cubicBezTo>
                <a:cubicBezTo>
                  <a:pt x="1012727" y="28575"/>
                  <a:pt x="1181320" y="87630"/>
                  <a:pt x="1305145" y="205740"/>
                </a:cubicBezTo>
                <a:cubicBezTo>
                  <a:pt x="1428970" y="323850"/>
                  <a:pt x="1490882" y="469582"/>
                  <a:pt x="1490882" y="643890"/>
                </a:cubicBezTo>
                <a:cubicBezTo>
                  <a:pt x="1490882" y="732472"/>
                  <a:pt x="1472785" y="820103"/>
                  <a:pt x="1436590" y="904875"/>
                </a:cubicBezTo>
                <a:cubicBezTo>
                  <a:pt x="1400395" y="990600"/>
                  <a:pt x="1340387" y="1081088"/>
                  <a:pt x="1255615" y="1175385"/>
                </a:cubicBezTo>
                <a:cubicBezTo>
                  <a:pt x="1171795" y="1269682"/>
                  <a:pt x="1031777" y="1400175"/>
                  <a:pt x="836515" y="1564957"/>
                </a:cubicBezTo>
                <a:cubicBezTo>
                  <a:pt x="673637" y="1702118"/>
                  <a:pt x="568862" y="1794510"/>
                  <a:pt x="522190" y="1844040"/>
                </a:cubicBezTo>
                <a:cubicBezTo>
                  <a:pt x="475517" y="1892618"/>
                  <a:pt x="437417" y="1942148"/>
                  <a:pt x="406937" y="1991678"/>
                </a:cubicBezTo>
                <a:lnTo>
                  <a:pt x="1493740" y="1991678"/>
                </a:lnTo>
              </a:path>
            </a:pathLst>
          </a:custGeom>
          <a:noFill/>
          <a:ln w="38100" cap="flat">
            <a:solidFill>
              <a:srgbClr val="82C65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Freeform: Shape 2">
            <a:extLst>
              <a:ext uri="{FF2B5EF4-FFF2-40B4-BE49-F238E27FC236}">
                <a16:creationId xmlns:a16="http://schemas.microsoft.com/office/drawing/2014/main" id="{39360262-1DC1-466D-A3F7-94F9CE2051F5}"/>
              </a:ext>
            </a:extLst>
          </p:cNvPr>
          <p:cNvSpPr/>
          <p:nvPr/>
        </p:nvSpPr>
        <p:spPr>
          <a:xfrm flipH="1">
            <a:off x="833015" y="1373988"/>
            <a:ext cx="1977207" cy="3052139"/>
          </a:xfrm>
          <a:custGeom>
            <a:avLst/>
            <a:gdLst>
              <a:gd name="connsiteX0" fmla="*/ 1431131 w 1447800"/>
              <a:gd name="connsiteY0" fmla="*/ 1370171 h 2095500"/>
              <a:gd name="connsiteX1" fmla="*/ 1431131 w 1447800"/>
              <a:gd name="connsiteY1" fmla="*/ 1855946 h 2095500"/>
              <a:gd name="connsiteX2" fmla="*/ 1207294 w 1447800"/>
              <a:gd name="connsiteY2" fmla="*/ 2079784 h 2095500"/>
              <a:gd name="connsiteX3" fmla="*/ 245269 w 1447800"/>
              <a:gd name="connsiteY3" fmla="*/ 2079784 h 2095500"/>
              <a:gd name="connsiteX4" fmla="*/ 21431 w 1447800"/>
              <a:gd name="connsiteY4" fmla="*/ 1854994 h 2095500"/>
              <a:gd name="connsiteX5" fmla="*/ 21431 w 1447800"/>
              <a:gd name="connsiteY5" fmla="*/ 245269 h 2095500"/>
              <a:gd name="connsiteX6" fmla="*/ 245269 w 1447800"/>
              <a:gd name="connsiteY6" fmla="*/ 21431 h 2095500"/>
              <a:gd name="connsiteX7" fmla="*/ 1207294 w 1447800"/>
              <a:gd name="connsiteY7" fmla="*/ 21431 h 2095500"/>
              <a:gd name="connsiteX8" fmla="*/ 1431131 w 1447800"/>
              <a:gd name="connsiteY8" fmla="*/ 245269 h 2095500"/>
              <a:gd name="connsiteX9" fmla="*/ 1431131 w 1447800"/>
              <a:gd name="connsiteY9" fmla="*/ 1050131 h 2095500"/>
              <a:gd name="connsiteX0" fmla="*/ 1409700 w 1409700"/>
              <a:gd name="connsiteY0" fmla="*/ 1834515 h 2058353"/>
              <a:gd name="connsiteX1" fmla="*/ 1185863 w 1409700"/>
              <a:gd name="connsiteY1" fmla="*/ 2058353 h 2058353"/>
              <a:gd name="connsiteX2" fmla="*/ 223838 w 1409700"/>
              <a:gd name="connsiteY2" fmla="*/ 2058353 h 2058353"/>
              <a:gd name="connsiteX3" fmla="*/ 0 w 1409700"/>
              <a:gd name="connsiteY3" fmla="*/ 1833563 h 2058353"/>
              <a:gd name="connsiteX4" fmla="*/ 0 w 1409700"/>
              <a:gd name="connsiteY4" fmla="*/ 223838 h 2058353"/>
              <a:gd name="connsiteX5" fmla="*/ 223838 w 1409700"/>
              <a:gd name="connsiteY5" fmla="*/ 0 h 2058353"/>
              <a:gd name="connsiteX6" fmla="*/ 1185863 w 1409700"/>
              <a:gd name="connsiteY6" fmla="*/ 0 h 2058353"/>
              <a:gd name="connsiteX7" fmla="*/ 1409700 w 1409700"/>
              <a:gd name="connsiteY7" fmla="*/ 223838 h 2058353"/>
              <a:gd name="connsiteX8" fmla="*/ 1409700 w 1409700"/>
              <a:gd name="connsiteY8" fmla="*/ 1028700 h 2058353"/>
              <a:gd name="connsiteX0" fmla="*/ 1409700 w 1409700"/>
              <a:gd name="connsiteY0" fmla="*/ 1834515 h 2058353"/>
              <a:gd name="connsiteX1" fmla="*/ 1185863 w 1409700"/>
              <a:gd name="connsiteY1" fmla="*/ 2058353 h 2058353"/>
              <a:gd name="connsiteX2" fmla="*/ 223838 w 1409700"/>
              <a:gd name="connsiteY2" fmla="*/ 2058353 h 2058353"/>
              <a:gd name="connsiteX3" fmla="*/ 0 w 1409700"/>
              <a:gd name="connsiteY3" fmla="*/ 1833563 h 2058353"/>
              <a:gd name="connsiteX4" fmla="*/ 0 w 1409700"/>
              <a:gd name="connsiteY4" fmla="*/ 223838 h 2058353"/>
              <a:gd name="connsiteX5" fmla="*/ 223838 w 1409700"/>
              <a:gd name="connsiteY5" fmla="*/ 0 h 2058353"/>
              <a:gd name="connsiteX6" fmla="*/ 1185863 w 1409700"/>
              <a:gd name="connsiteY6" fmla="*/ 0 h 2058353"/>
              <a:gd name="connsiteX7" fmla="*/ 1409700 w 1409700"/>
              <a:gd name="connsiteY7" fmla="*/ 223838 h 2058353"/>
              <a:gd name="connsiteX8" fmla="*/ 1409700 w 1409700"/>
              <a:gd name="connsiteY8" fmla="*/ 675325 h 205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09700" h="2058353">
                <a:moveTo>
                  <a:pt x="1409700" y="1834515"/>
                </a:moveTo>
                <a:cubicBezTo>
                  <a:pt x="1409700" y="1958340"/>
                  <a:pt x="1309688" y="2058353"/>
                  <a:pt x="1185863" y="2058353"/>
                </a:cubicBezTo>
                <a:lnTo>
                  <a:pt x="223838" y="2058353"/>
                </a:lnTo>
                <a:cubicBezTo>
                  <a:pt x="100013" y="2057400"/>
                  <a:pt x="0" y="1957388"/>
                  <a:pt x="0" y="1833563"/>
                </a:cubicBezTo>
                <a:lnTo>
                  <a:pt x="0" y="223838"/>
                </a:lnTo>
                <a:cubicBezTo>
                  <a:pt x="0" y="100013"/>
                  <a:pt x="100013" y="0"/>
                  <a:pt x="223838" y="0"/>
                </a:cubicBezTo>
                <a:lnTo>
                  <a:pt x="1185863" y="0"/>
                </a:lnTo>
                <a:cubicBezTo>
                  <a:pt x="1309688" y="0"/>
                  <a:pt x="1409700" y="100013"/>
                  <a:pt x="1409700" y="223838"/>
                </a:cubicBezTo>
                <a:lnTo>
                  <a:pt x="1409700" y="675325"/>
                </a:lnTo>
              </a:path>
            </a:pathLst>
          </a:custGeom>
          <a:noFill/>
          <a:ln w="38100" cap="flat">
            <a:solidFill>
              <a:srgbClr val="24A8C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Freeform: Shape 3">
            <a:extLst>
              <a:ext uri="{FF2B5EF4-FFF2-40B4-BE49-F238E27FC236}">
                <a16:creationId xmlns:a16="http://schemas.microsoft.com/office/drawing/2014/main" id="{3DE95D62-A30A-427C-ADE2-D8BF5285671D}"/>
              </a:ext>
            </a:extLst>
          </p:cNvPr>
          <p:cNvSpPr>
            <a:spLocks noChangeAspect="1"/>
          </p:cNvSpPr>
          <p:nvPr/>
        </p:nvSpPr>
        <p:spPr>
          <a:xfrm>
            <a:off x="216468" y="2564415"/>
            <a:ext cx="631751" cy="1569172"/>
          </a:xfrm>
          <a:custGeom>
            <a:avLst/>
            <a:gdLst>
              <a:gd name="connsiteX0" fmla="*/ 591978 w 895350"/>
              <a:gd name="connsiteY0" fmla="*/ 2353151 h 2371725"/>
              <a:gd name="connsiteX1" fmla="*/ 591978 w 895350"/>
              <a:gd name="connsiteY1" fmla="*/ 535781 h 2371725"/>
              <a:gd name="connsiteX2" fmla="*/ 321469 w 895350"/>
              <a:gd name="connsiteY2" fmla="*/ 731996 h 2371725"/>
              <a:gd name="connsiteX3" fmla="*/ 21431 w 895350"/>
              <a:gd name="connsiteY3" fmla="*/ 879634 h 2371725"/>
              <a:gd name="connsiteX4" fmla="*/ 21431 w 895350"/>
              <a:gd name="connsiteY4" fmla="*/ 604361 h 2371725"/>
              <a:gd name="connsiteX5" fmla="*/ 439578 w 895350"/>
              <a:gd name="connsiteY5" fmla="*/ 331946 h 2371725"/>
              <a:gd name="connsiteX6" fmla="*/ 692944 w 895350"/>
              <a:gd name="connsiteY6" fmla="*/ 21431 h 2371725"/>
              <a:gd name="connsiteX7" fmla="*/ 876776 w 895350"/>
              <a:gd name="connsiteY7" fmla="*/ 21431 h 2371725"/>
              <a:gd name="connsiteX8" fmla="*/ 876776 w 895350"/>
              <a:gd name="connsiteY8" fmla="*/ 2353151 h 237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5350" h="2371725">
                <a:moveTo>
                  <a:pt x="591978" y="2353151"/>
                </a:moveTo>
                <a:lnTo>
                  <a:pt x="591978" y="535781"/>
                </a:lnTo>
                <a:cubicBezTo>
                  <a:pt x="523399" y="601504"/>
                  <a:pt x="432911" y="667226"/>
                  <a:pt x="321469" y="731996"/>
                </a:cubicBezTo>
                <a:cubicBezTo>
                  <a:pt x="210026" y="797719"/>
                  <a:pt x="110014" y="846296"/>
                  <a:pt x="21431" y="879634"/>
                </a:cubicBezTo>
                <a:lnTo>
                  <a:pt x="21431" y="604361"/>
                </a:lnTo>
                <a:cubicBezTo>
                  <a:pt x="180499" y="529114"/>
                  <a:pt x="320516" y="438626"/>
                  <a:pt x="439578" y="331946"/>
                </a:cubicBezTo>
                <a:cubicBezTo>
                  <a:pt x="558641" y="225266"/>
                  <a:pt x="643414" y="121444"/>
                  <a:pt x="692944" y="21431"/>
                </a:cubicBezTo>
                <a:lnTo>
                  <a:pt x="876776" y="21431"/>
                </a:lnTo>
                <a:lnTo>
                  <a:pt x="876776" y="2353151"/>
                </a:lnTo>
              </a:path>
            </a:pathLst>
          </a:custGeom>
          <a:noFill/>
          <a:ln w="38100" cap="flat">
            <a:solidFill>
              <a:srgbClr val="24A8C2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380983-90B2-401A-8805-8C251BAB8E80}"/>
              </a:ext>
            </a:extLst>
          </p:cNvPr>
          <p:cNvSpPr txBox="1"/>
          <p:nvPr/>
        </p:nvSpPr>
        <p:spPr>
          <a:xfrm>
            <a:off x="1118654" y="1892731"/>
            <a:ext cx="14942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Подбор на </a:t>
            </a:r>
            <a:r>
              <a:rPr lang="bg-BG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концепции за ИТИ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и одобрение на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концепция за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приноса на ЕС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към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ИТСР за всеки</a:t>
            </a:r>
            <a:r>
              <a:rPr 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 </a:t>
            </a:r>
            <a:r>
              <a:rPr 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 panose="02040602050305030304" pitchFamily="18" charset="0"/>
              </a:rPr>
              <a:t>регион </a:t>
            </a:r>
            <a:endParaRPr lang="bg-BG" sz="1400" dirty="0">
              <a:solidFill>
                <a:prstClr val="black">
                  <a:lumMod val="85000"/>
                  <a:lumOff val="15000"/>
                </a:prstClr>
              </a:solidFill>
              <a:latin typeface="Book Antiqua" panose="0204060205030503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62195" y="3776869"/>
            <a:ext cx="17716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3D372E"/>
                </a:solidFill>
                <a:latin typeface="Book Antiqua" panose="02040602050305030304" pitchFamily="18" charset="0"/>
              </a:rPr>
              <a:t>Подбор на проектни предложения</a:t>
            </a:r>
            <a:endParaRPr lang="bg-BG" sz="1400" dirty="0">
              <a:solidFill>
                <a:prstClr val="black"/>
              </a:solidFill>
              <a:latin typeface="Book Antiqua" panose="02040602050305030304" pitchFamily="18" charset="0"/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6FFF6D76-2B57-553F-3488-663F569AF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rgbClr val="2CB8AE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53862">
            <a:off x="3161074" y="1944922"/>
            <a:ext cx="1284835" cy="128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520" y="1129903"/>
            <a:ext cx="2247193" cy="2578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Picture 2" descr="When Should You Consider a Merger or Partnership? - N-ab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667" y="4146201"/>
            <a:ext cx="2690157" cy="1466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1" name="Picture 4" descr="Integrated Territorial Investment as an effective tool of the Cohesion  Policy | Workshops | Events | CONT | Committees | European Parliamen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901" y="2076810"/>
            <a:ext cx="2302020" cy="14477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2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35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190821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8276492" y="985525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Звено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за медиация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D372E"/>
              </a:solidFill>
              <a:effectLst/>
              <a:uLnTx/>
              <a:uFillTx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077446" y="1590250"/>
            <a:ext cx="4608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Звено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за предварителен подбор към РСР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71122" y="2229791"/>
            <a:ext cx="3711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Звено </a:t>
            </a:r>
            <a:r>
              <a:rPr kumimoji="0" lang="bg-BG" sz="1800" b="0" i="0" u="none" strike="noStrike" kern="1200" cap="none" spc="0" normalizeH="0" baseline="0" noProof="0" dirty="0">
                <a:ln>
                  <a:noFill/>
                </a:ln>
                <a:solidFill>
                  <a:srgbClr val="3D372E"/>
                </a:solidFill>
                <a:effectLst/>
                <a:uLnTx/>
                <a:uFillTx/>
                <a:latin typeface="Book Antiqua" panose="02040602050305030304" pitchFamily="18" charset="0"/>
                <a:cs typeface="Arial" panose="020B0604020202020204" pitchFamily="34" charset="0"/>
              </a:rPr>
              <a:t>за публични консултации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D372E"/>
              </a:solidFill>
              <a:effectLst/>
              <a:uLnTx/>
              <a:uFillTx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pic>
        <p:nvPicPr>
          <p:cNvPr id="3082" name="Picture 10" descr="How to Register a Limited Partnership in Ontario | OBC Blo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446" y="3219300"/>
            <a:ext cx="2534915" cy="119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86" name="Picture 14" descr="What Does a Project Manager Do? | Roles and Responsibiliti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8661" y="3744430"/>
            <a:ext cx="1968148" cy="1337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90" name="Picture 18" descr="voting-hands-600×300 | IEEE Computer Societ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87" y="4813472"/>
            <a:ext cx="2177324" cy="1088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499" y="1170191"/>
            <a:ext cx="6050191" cy="47977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76501" y="231455"/>
            <a:ext cx="8543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Book Antiqua" panose="02040602050305030304" pitchFamily="18" charset="0"/>
              </a:rPr>
              <a:t>Механизъм за изпълнение на интегрирания териториален подход</a:t>
            </a:r>
            <a:endParaRPr lang="bg-BG" dirty="0">
              <a:latin typeface="Book Antiqua" panose="02040602050305030304" pitchFamily="18" charset="0"/>
            </a:endParaRPr>
          </a:p>
        </p:txBody>
      </p:sp>
      <p:pic>
        <p:nvPicPr>
          <p:cNvPr id="16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19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130881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자유형 8">
            <a:extLst>
              <a:ext uri="{FF2B5EF4-FFF2-40B4-BE49-F238E27FC236}">
                <a16:creationId xmlns:a16="http://schemas.microsoft.com/office/drawing/2014/main" id="{30B15247-E57E-4363-BB94-514DE55119BA}"/>
              </a:ext>
            </a:extLst>
          </p:cNvPr>
          <p:cNvSpPr/>
          <p:nvPr/>
        </p:nvSpPr>
        <p:spPr>
          <a:xfrm flipV="1">
            <a:off x="2248245" y="1225151"/>
            <a:ext cx="7604846" cy="106442"/>
          </a:xfrm>
          <a:custGeom>
            <a:avLst/>
            <a:gdLst>
              <a:gd name="connsiteX0" fmla="*/ 0 w 7226300"/>
              <a:gd name="connsiteY0" fmla="*/ 0 h 0"/>
              <a:gd name="connsiteX1" fmla="*/ 7226300 w 722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26300">
                <a:moveTo>
                  <a:pt x="0" y="0"/>
                </a:moveTo>
                <a:lnTo>
                  <a:pt x="7226300" y="0"/>
                </a:ln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3608B4-B57B-4515-B4D0-03DE3F4DE665}"/>
              </a:ext>
            </a:extLst>
          </p:cNvPr>
          <p:cNvSpPr txBox="1"/>
          <p:nvPr/>
        </p:nvSpPr>
        <p:spPr>
          <a:xfrm>
            <a:off x="4138136" y="1141366"/>
            <a:ext cx="3825063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altLang="ko-KR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Основни изменения/допълнения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sp>
        <p:nvSpPr>
          <p:cNvPr id="5" name="Oval 19">
            <a:extLst>
              <a:ext uri="{FF2B5EF4-FFF2-40B4-BE49-F238E27FC236}">
                <a16:creationId xmlns:a16="http://schemas.microsoft.com/office/drawing/2014/main" id="{072B4B8A-D6E7-4EC5-9CD7-C10B07A88E49}"/>
              </a:ext>
            </a:extLst>
          </p:cNvPr>
          <p:cNvSpPr/>
          <p:nvPr/>
        </p:nvSpPr>
        <p:spPr>
          <a:xfrm>
            <a:off x="4408149" y="1708983"/>
            <a:ext cx="720080" cy="720080"/>
          </a:xfrm>
          <a:prstGeom prst="rect">
            <a:avLst/>
          </a:prstGeom>
          <a:noFill/>
          <a:ln w="3810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6" name="Oval 20">
            <a:extLst>
              <a:ext uri="{FF2B5EF4-FFF2-40B4-BE49-F238E27FC236}">
                <a16:creationId xmlns:a16="http://schemas.microsoft.com/office/drawing/2014/main" id="{0879712C-E7AC-4A58-A73C-274CE2253389}"/>
              </a:ext>
            </a:extLst>
          </p:cNvPr>
          <p:cNvSpPr/>
          <p:nvPr/>
        </p:nvSpPr>
        <p:spPr>
          <a:xfrm>
            <a:off x="2449375" y="1708983"/>
            <a:ext cx="720080" cy="720080"/>
          </a:xfrm>
          <a:prstGeom prst="rect">
            <a:avLst/>
          </a:prstGeom>
          <a:noFill/>
          <a:ln w="38100" cap="flat" cmpd="sng" algn="ctr">
            <a:solidFill>
              <a:srgbClr val="84CAD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7" name="Group 29">
            <a:extLst>
              <a:ext uri="{FF2B5EF4-FFF2-40B4-BE49-F238E27FC236}">
                <a16:creationId xmlns:a16="http://schemas.microsoft.com/office/drawing/2014/main" id="{B883B90F-C23F-45CE-8E9D-2604CF3FAF25}"/>
              </a:ext>
            </a:extLst>
          </p:cNvPr>
          <p:cNvGrpSpPr/>
          <p:nvPr/>
        </p:nvGrpSpPr>
        <p:grpSpPr>
          <a:xfrm>
            <a:off x="3889057" y="2551479"/>
            <a:ext cx="1807570" cy="1694684"/>
            <a:chOff x="3736409" y="4379961"/>
            <a:chExt cx="1480575" cy="169468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3A8F640-72C0-400E-A855-DF418426A471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Стъпки и срокове</a:t>
              </a:r>
              <a:endParaRPr lang="ko-KR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7211C1A-3D7C-4134-B724-EEE762E0F841}"/>
                </a:ext>
              </a:extLst>
            </p:cNvPr>
            <p:cNvSpPr txBox="1"/>
            <p:nvPr/>
          </p:nvSpPr>
          <p:spPr>
            <a:xfrm>
              <a:off x="3736409" y="4689650"/>
              <a:ext cx="148057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Детайлизирани </a:t>
              </a:r>
              <a:r>
                <a:rPr lang="bg-BG" altLang="ko-KR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стъпки, </a:t>
              </a:r>
              <a:r>
                <a:rPr lang="bg-BG" altLang="ko-KR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вкл. </a:t>
              </a:r>
              <a:r>
                <a:rPr lang="bg-BG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срокове</a:t>
              </a:r>
              <a:r>
                <a:rPr lang="bg-BG" altLang="ko-KR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, за провеждане на подбор за концепции за ИТИ</a:t>
              </a:r>
              <a:endParaRPr lang="ko-KR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grpSp>
        <p:nvGrpSpPr>
          <p:cNvPr id="10" name="Group 30">
            <a:extLst>
              <a:ext uri="{FF2B5EF4-FFF2-40B4-BE49-F238E27FC236}">
                <a16:creationId xmlns:a16="http://schemas.microsoft.com/office/drawing/2014/main" id="{8BC66B85-C5FA-46A6-905F-A1F85D7C9C27}"/>
              </a:ext>
            </a:extLst>
          </p:cNvPr>
          <p:cNvGrpSpPr/>
          <p:nvPr/>
        </p:nvGrpSpPr>
        <p:grpSpPr>
          <a:xfrm>
            <a:off x="1930283" y="2551479"/>
            <a:ext cx="1775516" cy="1694684"/>
            <a:chOff x="3736410" y="4379961"/>
            <a:chExt cx="1454320" cy="169468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FDE504-C858-4CA2-9D17-CF2A780BD671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Функции</a:t>
              </a:r>
              <a:endParaRPr lang="ko-KR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AD34FE4-467E-4A64-BBFD-20A6A742FD87}"/>
                </a:ext>
              </a:extLst>
            </p:cNvPr>
            <p:cNvSpPr txBox="1"/>
            <p:nvPr/>
          </p:nvSpPr>
          <p:spPr>
            <a:xfrm>
              <a:off x="3736410" y="4689650"/>
              <a:ext cx="145432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Прецизирани отговорности и функции на звената към Регионалния съвет за развитие</a:t>
              </a:r>
              <a:endParaRPr lang="ko-KR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pic>
        <p:nvPicPr>
          <p:cNvPr id="13" name="Picture 4" descr="sequence Icon - Free PNG &amp; SVG 70351 - Noun Project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16" y="1817303"/>
            <a:ext cx="523944" cy="52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Function Transparent - PNG All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122" y="1850024"/>
            <a:ext cx="467847" cy="446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val 20">
            <a:extLst>
              <a:ext uri="{FF2B5EF4-FFF2-40B4-BE49-F238E27FC236}">
                <a16:creationId xmlns:a16="http://schemas.microsoft.com/office/drawing/2014/main" id="{0879712C-E7AC-4A58-A73C-274CE2253389}"/>
              </a:ext>
            </a:extLst>
          </p:cNvPr>
          <p:cNvSpPr/>
          <p:nvPr/>
        </p:nvSpPr>
        <p:spPr>
          <a:xfrm>
            <a:off x="6528405" y="1708983"/>
            <a:ext cx="720080" cy="720080"/>
          </a:xfrm>
          <a:prstGeom prst="rect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16" name="Group 30">
            <a:extLst>
              <a:ext uri="{FF2B5EF4-FFF2-40B4-BE49-F238E27FC236}">
                <a16:creationId xmlns:a16="http://schemas.microsoft.com/office/drawing/2014/main" id="{8BC66B85-C5FA-46A6-905F-A1F85D7C9C27}"/>
              </a:ext>
            </a:extLst>
          </p:cNvPr>
          <p:cNvGrpSpPr/>
          <p:nvPr/>
        </p:nvGrpSpPr>
        <p:grpSpPr>
          <a:xfrm>
            <a:off x="5935300" y="2572497"/>
            <a:ext cx="1933447" cy="1692771"/>
            <a:chOff x="3791720" y="4379961"/>
            <a:chExt cx="1583680" cy="169277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DFDE504-C858-4CA2-9D17-CF2A780BD671}"/>
                </a:ext>
              </a:extLst>
            </p:cNvPr>
            <p:cNvSpPr txBox="1"/>
            <p:nvPr/>
          </p:nvSpPr>
          <p:spPr>
            <a:xfrm>
              <a:off x="3791720" y="4379961"/>
              <a:ext cx="1583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Видове концепции и списъци</a:t>
              </a:r>
              <a:endParaRPr lang="ko-KR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AD34FE4-467E-4A64-BBFD-20A6A742FD87}"/>
                </a:ext>
              </a:extLst>
            </p:cNvPr>
            <p:cNvSpPr txBox="1"/>
            <p:nvPr/>
          </p:nvSpPr>
          <p:spPr>
            <a:xfrm>
              <a:off x="3852343" y="4903181"/>
              <a:ext cx="145432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Дефинирани видове концепции за ИТИ и списъци с концепции за ИТИ </a:t>
              </a:r>
              <a:endParaRPr lang="ko-KR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sp>
        <p:nvSpPr>
          <p:cNvPr id="19" name="Oval 20">
            <a:extLst>
              <a:ext uri="{FF2B5EF4-FFF2-40B4-BE49-F238E27FC236}">
                <a16:creationId xmlns:a16="http://schemas.microsoft.com/office/drawing/2014/main" id="{0879712C-E7AC-4A58-A73C-274CE2253389}"/>
              </a:ext>
            </a:extLst>
          </p:cNvPr>
          <p:cNvSpPr/>
          <p:nvPr/>
        </p:nvSpPr>
        <p:spPr>
          <a:xfrm>
            <a:off x="8596665" y="1730001"/>
            <a:ext cx="720080" cy="720080"/>
          </a:xfrm>
          <a:prstGeom prst="rect">
            <a:avLst/>
          </a:prstGeom>
          <a:noFill/>
          <a:ln w="381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0" name="Group 30">
            <a:extLst>
              <a:ext uri="{FF2B5EF4-FFF2-40B4-BE49-F238E27FC236}">
                <a16:creationId xmlns:a16="http://schemas.microsoft.com/office/drawing/2014/main" id="{8BC66B85-C5FA-46A6-905F-A1F85D7C9C27}"/>
              </a:ext>
            </a:extLst>
          </p:cNvPr>
          <p:cNvGrpSpPr/>
          <p:nvPr/>
        </p:nvGrpSpPr>
        <p:grpSpPr>
          <a:xfrm>
            <a:off x="8077572" y="2572497"/>
            <a:ext cx="1775519" cy="1691630"/>
            <a:chOff x="3736408" y="4379961"/>
            <a:chExt cx="1454322" cy="169163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DFDE504-C858-4CA2-9D17-CF2A780BD671}"/>
                </a:ext>
              </a:extLst>
            </p:cNvPr>
            <p:cNvSpPr txBox="1"/>
            <p:nvPr/>
          </p:nvSpPr>
          <p:spPr>
            <a:xfrm>
              <a:off x="3736410" y="4379961"/>
              <a:ext cx="1454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Одобрение от РСР</a:t>
              </a:r>
              <a:endParaRPr lang="ko-KR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AD34FE4-467E-4A64-BBFD-20A6A742FD87}"/>
                </a:ext>
              </a:extLst>
            </p:cNvPr>
            <p:cNvSpPr txBox="1"/>
            <p:nvPr/>
          </p:nvSpPr>
          <p:spPr>
            <a:xfrm>
              <a:off x="3736408" y="4686596"/>
              <a:ext cx="145432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altLang="ko-KR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Дефиниран механизъм за одобрение на </a:t>
              </a:r>
              <a:r>
                <a:rPr lang="ru-RU" altLang="ko-KR" sz="14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Book Antiqua" panose="02040602050305030304" pitchFamily="18" charset="0"/>
                  <a:cs typeface="Arial" pitchFamily="34" charset="0"/>
                </a:rPr>
                <a:t>Обща концепция за приноса на фондовете на ЕС </a:t>
              </a:r>
              <a:endParaRPr lang="ko-KR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Book Antiqua" panose="02040602050305030304" pitchFamily="18" charset="0"/>
                <a:cs typeface="Arial" pitchFamily="34" charset="0"/>
              </a:endParaRPr>
            </a:p>
          </p:txBody>
        </p:sp>
      </p:grpSp>
      <p:pic>
        <p:nvPicPr>
          <p:cNvPr id="23" name="Picture 4" descr="Edit List icon PNG and SVG Vector Free Download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211" y="1833138"/>
            <a:ext cx="430465" cy="49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tick Vector Icons free download in SVG, PNG Format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676" y="1893562"/>
            <a:ext cx="392986" cy="39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1">
            <a:extLst>
              <a:ext uri="{FF2B5EF4-FFF2-40B4-BE49-F238E27FC236}">
                <a16:creationId xmlns:a16="http://schemas.microsoft.com/office/drawing/2014/main" id="{A56E7ECD-D22D-4B44-CF73-94DB15B72190}"/>
              </a:ext>
            </a:extLst>
          </p:cNvPr>
          <p:cNvSpPr txBox="1"/>
          <p:nvPr/>
        </p:nvSpPr>
        <p:spPr>
          <a:xfrm>
            <a:off x="2347723" y="388164"/>
            <a:ext cx="7612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+mn-cs"/>
              </a:rPr>
              <a:t>Правилник за прилагане на Закона за регионалното развитие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+mn-cs"/>
            </a:endParaRPr>
          </a:p>
        </p:txBody>
      </p:sp>
      <p:pic>
        <p:nvPicPr>
          <p:cNvPr id="26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Freeform: Shape 45"/>
          <p:cNvSpPr/>
          <p:nvPr/>
        </p:nvSpPr>
        <p:spPr bwMode="auto">
          <a:xfrm rot="1800000">
            <a:off x="3719850" y="5466382"/>
            <a:ext cx="621260" cy="618712"/>
          </a:xfrm>
          <a:custGeom>
            <a:avLst/>
            <a:gdLst>
              <a:gd name="connsiteX0" fmla="*/ 1217613 w 1312863"/>
              <a:gd name="connsiteY0" fmla="*/ 641350 h 1265238"/>
              <a:gd name="connsiteX1" fmla="*/ 1312863 w 1312863"/>
              <a:gd name="connsiteY1" fmla="*/ 808038 h 1265238"/>
              <a:gd name="connsiteX2" fmla="*/ 1146175 w 1312863"/>
              <a:gd name="connsiteY2" fmla="*/ 906463 h 1265238"/>
              <a:gd name="connsiteX3" fmla="*/ 1098550 w 1312863"/>
              <a:gd name="connsiteY3" fmla="*/ 436563 h 1265238"/>
              <a:gd name="connsiteX4" fmla="*/ 1166813 w 1312863"/>
              <a:gd name="connsiteY4" fmla="*/ 555626 h 1265238"/>
              <a:gd name="connsiteX5" fmla="*/ 1060450 w 1312863"/>
              <a:gd name="connsiteY5" fmla="*/ 954088 h 1265238"/>
              <a:gd name="connsiteX6" fmla="*/ 939800 w 1312863"/>
              <a:gd name="connsiteY6" fmla="*/ 1025526 h 1265238"/>
              <a:gd name="connsiteX7" fmla="*/ 979488 w 1312863"/>
              <a:gd name="connsiteY7" fmla="*/ 227013 h 1265238"/>
              <a:gd name="connsiteX8" fmla="*/ 1047750 w 1312863"/>
              <a:gd name="connsiteY8" fmla="*/ 346076 h 1265238"/>
              <a:gd name="connsiteX9" fmla="*/ 850900 w 1312863"/>
              <a:gd name="connsiteY9" fmla="*/ 1077913 h 1265238"/>
              <a:gd name="connsiteX10" fmla="*/ 730250 w 1312863"/>
              <a:gd name="connsiteY10" fmla="*/ 1146176 h 1265238"/>
              <a:gd name="connsiteX11" fmla="*/ 854075 w 1312863"/>
              <a:gd name="connsiteY11" fmla="*/ 20638 h 1265238"/>
              <a:gd name="connsiteX12" fmla="*/ 927100 w 1312863"/>
              <a:gd name="connsiteY12" fmla="*/ 141288 h 1265238"/>
              <a:gd name="connsiteX13" fmla="*/ 646112 w 1312863"/>
              <a:gd name="connsiteY13" fmla="*/ 1196976 h 1265238"/>
              <a:gd name="connsiteX14" fmla="*/ 520700 w 1312863"/>
              <a:gd name="connsiteY14" fmla="*/ 1265238 h 1265238"/>
              <a:gd name="connsiteX15" fmla="*/ 461963 w 1312863"/>
              <a:gd name="connsiteY15" fmla="*/ 192087 h 1265238"/>
              <a:gd name="connsiteX16" fmla="*/ 581026 w 1312863"/>
              <a:gd name="connsiteY16" fmla="*/ 123825 h 1265238"/>
              <a:gd name="connsiteX17" fmla="*/ 333376 w 1312863"/>
              <a:gd name="connsiteY17" fmla="*/ 1038225 h 1265238"/>
              <a:gd name="connsiteX18" fmla="*/ 265113 w 1312863"/>
              <a:gd name="connsiteY18" fmla="*/ 919162 h 1265238"/>
              <a:gd name="connsiteX19" fmla="*/ 252413 w 1312863"/>
              <a:gd name="connsiteY19" fmla="*/ 312738 h 1265238"/>
              <a:gd name="connsiteX20" fmla="*/ 371475 w 1312863"/>
              <a:gd name="connsiteY20" fmla="*/ 244475 h 1265238"/>
              <a:gd name="connsiteX21" fmla="*/ 214313 w 1312863"/>
              <a:gd name="connsiteY21" fmla="*/ 830263 h 1265238"/>
              <a:gd name="connsiteX22" fmla="*/ 146051 w 1312863"/>
              <a:gd name="connsiteY22" fmla="*/ 709613 h 1265238"/>
              <a:gd name="connsiteX23" fmla="*/ 0 w 1312863"/>
              <a:gd name="connsiteY23" fmla="*/ 457200 h 1265238"/>
              <a:gd name="connsiteX24" fmla="*/ 166688 w 1312863"/>
              <a:gd name="connsiteY24" fmla="*/ 363538 h 1265238"/>
              <a:gd name="connsiteX25" fmla="*/ 93662 w 1312863"/>
              <a:gd name="connsiteY25" fmla="*/ 623888 h 1265238"/>
              <a:gd name="connsiteX26" fmla="*/ 785813 w 1312863"/>
              <a:gd name="connsiteY26" fmla="*/ 0 h 1265238"/>
              <a:gd name="connsiteX27" fmla="*/ 452437 w 1312863"/>
              <a:gd name="connsiteY27" fmla="*/ 1244600 h 1265238"/>
              <a:gd name="connsiteX28" fmla="*/ 384175 w 1312863"/>
              <a:gd name="connsiteY28" fmla="*/ 1123950 h 1265238"/>
              <a:gd name="connsiteX29" fmla="*/ 666750 w 1312863"/>
              <a:gd name="connsiteY29" fmla="*/ 73025 h 126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12863" h="1265238">
                <a:moveTo>
                  <a:pt x="1217613" y="641350"/>
                </a:moveTo>
                <a:lnTo>
                  <a:pt x="1312863" y="808038"/>
                </a:lnTo>
                <a:lnTo>
                  <a:pt x="1146175" y="906463"/>
                </a:lnTo>
                <a:close/>
                <a:moveTo>
                  <a:pt x="1098550" y="436563"/>
                </a:moveTo>
                <a:lnTo>
                  <a:pt x="1166813" y="555626"/>
                </a:lnTo>
                <a:lnTo>
                  <a:pt x="1060450" y="954088"/>
                </a:lnTo>
                <a:lnTo>
                  <a:pt x="939800" y="1025526"/>
                </a:lnTo>
                <a:close/>
                <a:moveTo>
                  <a:pt x="979488" y="227013"/>
                </a:moveTo>
                <a:lnTo>
                  <a:pt x="1047750" y="346076"/>
                </a:lnTo>
                <a:lnTo>
                  <a:pt x="850900" y="1077913"/>
                </a:lnTo>
                <a:lnTo>
                  <a:pt x="730250" y="1146176"/>
                </a:lnTo>
                <a:close/>
                <a:moveTo>
                  <a:pt x="854075" y="20638"/>
                </a:moveTo>
                <a:lnTo>
                  <a:pt x="927100" y="141288"/>
                </a:lnTo>
                <a:lnTo>
                  <a:pt x="646112" y="1196976"/>
                </a:lnTo>
                <a:lnTo>
                  <a:pt x="520700" y="1265238"/>
                </a:lnTo>
                <a:close/>
                <a:moveTo>
                  <a:pt x="461963" y="192087"/>
                </a:moveTo>
                <a:lnTo>
                  <a:pt x="581026" y="123825"/>
                </a:lnTo>
                <a:lnTo>
                  <a:pt x="333376" y="1038225"/>
                </a:lnTo>
                <a:lnTo>
                  <a:pt x="265113" y="919162"/>
                </a:lnTo>
                <a:close/>
                <a:moveTo>
                  <a:pt x="252413" y="312738"/>
                </a:moveTo>
                <a:lnTo>
                  <a:pt x="371475" y="244475"/>
                </a:lnTo>
                <a:lnTo>
                  <a:pt x="214313" y="830263"/>
                </a:lnTo>
                <a:lnTo>
                  <a:pt x="146051" y="709613"/>
                </a:lnTo>
                <a:close/>
                <a:moveTo>
                  <a:pt x="0" y="457200"/>
                </a:moveTo>
                <a:lnTo>
                  <a:pt x="166688" y="363538"/>
                </a:lnTo>
                <a:lnTo>
                  <a:pt x="93662" y="623888"/>
                </a:lnTo>
                <a:close/>
                <a:moveTo>
                  <a:pt x="785813" y="0"/>
                </a:moveTo>
                <a:lnTo>
                  <a:pt x="452437" y="1244600"/>
                </a:lnTo>
                <a:lnTo>
                  <a:pt x="384175" y="1123950"/>
                </a:lnTo>
                <a:lnTo>
                  <a:pt x="666750" y="7302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3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042823" y="4917307"/>
            <a:ext cx="4170961" cy="894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0" dist="6350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417178" y="5195209"/>
            <a:ext cx="34099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Book Antiqua" panose="02040602050305030304" pitchFamily="18" charset="0"/>
              </a:rPr>
              <a:t>Приложение № 4 към чл. 39, ал. 4</a:t>
            </a:r>
            <a:endParaRPr lang="en-US" sz="1600" dirty="0">
              <a:latin typeface="Book Antiqua" panose="02040602050305030304" pitchFamily="18" charset="0"/>
            </a:endParaRPr>
          </a:p>
        </p:txBody>
      </p:sp>
      <p:sp>
        <p:nvSpPr>
          <p:cNvPr id="41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42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39770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tents Slide Master">
  <a:themeElements>
    <a:clrScheme name="ALLPPT - COLOR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ontents Slide Master">
  <a:themeElements>
    <a:clrScheme name="ALLPPT-ABSTRAC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D155"/>
      </a:accent1>
      <a:accent2>
        <a:srgbClr val="A5A5A5"/>
      </a:accent2>
      <a:accent3>
        <a:srgbClr val="595959"/>
      </a:accent3>
      <a:accent4>
        <a:srgbClr val="568AD3"/>
      </a:accent4>
      <a:accent5>
        <a:srgbClr val="A5A5A5"/>
      </a:accent5>
      <a:accent6>
        <a:srgbClr val="595959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</TotalTime>
  <Words>1331</Words>
  <Application>Microsoft Office PowerPoint</Application>
  <PresentationFormat>Widescreen</PresentationFormat>
  <Paragraphs>169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Arial Unicode MS</vt:lpstr>
      <vt:lpstr>Book Antiqua</vt:lpstr>
      <vt:lpstr>Calibri</vt:lpstr>
      <vt:lpstr>Times New Roman</vt:lpstr>
      <vt:lpstr>Wingdings</vt:lpstr>
      <vt:lpstr>Contents Slide Master</vt:lpstr>
      <vt:lpstr>1_Contents Slide Master</vt:lpstr>
      <vt:lpstr>2_Contents Slide Master</vt:lpstr>
      <vt:lpstr>3_Contents Slide Master</vt:lpstr>
      <vt:lpstr>4_Contents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Ministry of Regional Development and Public 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TEREZA VALENTINOVA YOTOVA</dc:creator>
  <cp:lastModifiedBy>Tancho Agushev</cp:lastModifiedBy>
  <cp:revision>124</cp:revision>
  <dcterms:created xsi:type="dcterms:W3CDTF">2023-03-24T08:34:27Z</dcterms:created>
  <dcterms:modified xsi:type="dcterms:W3CDTF">2023-06-08T15:25:06Z</dcterms:modified>
</cp:coreProperties>
</file>